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256" r:id="rId5"/>
    <p:sldId id="304" r:id="rId6"/>
    <p:sldId id="305" r:id="rId7"/>
    <p:sldId id="258" r:id="rId8"/>
    <p:sldId id="286" r:id="rId9"/>
    <p:sldId id="299" r:id="rId10"/>
    <p:sldId id="300" r:id="rId11"/>
    <p:sldId id="308" r:id="rId12"/>
    <p:sldId id="261" r:id="rId13"/>
    <p:sldId id="287" r:id="rId14"/>
    <p:sldId id="306" r:id="rId15"/>
    <p:sldId id="303" r:id="rId16"/>
    <p:sldId id="288" r:id="rId17"/>
    <p:sldId id="290" r:id="rId18"/>
    <p:sldId id="301" r:id="rId19"/>
    <p:sldId id="307" r:id="rId20"/>
    <p:sldId id="292"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78DB75F-FBD6-4BC5-BAD7-EF0A9B842603}">
          <p14:sldIdLst>
            <p14:sldId id="256"/>
            <p14:sldId id="304"/>
            <p14:sldId id="305"/>
            <p14:sldId id="258"/>
            <p14:sldId id="286"/>
            <p14:sldId id="299"/>
            <p14:sldId id="300"/>
            <p14:sldId id="308"/>
            <p14:sldId id="261"/>
            <p14:sldId id="287"/>
            <p14:sldId id="306"/>
            <p14:sldId id="303"/>
            <p14:sldId id="288"/>
          </p14:sldIdLst>
        </p14:section>
        <p14:section name="Budget - Capital Restoration" id="{E8BC0B45-221C-4EE1-A9BD-965C7FBF573E}">
          <p14:sldIdLst>
            <p14:sldId id="290"/>
            <p14:sldId id="301"/>
            <p14:sldId id="307"/>
            <p14:sldId id="29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15" autoAdjust="0"/>
    <p:restoredTop sz="94660"/>
  </p:normalViewPr>
  <p:slideViewPr>
    <p:cSldViewPr snapToGrid="0">
      <p:cViewPr varScale="1">
        <p:scale>
          <a:sx n="119" d="100"/>
          <a:sy n="119" d="100"/>
        </p:scale>
        <p:origin x="222" y="108"/>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4143587" y="1"/>
            <a:ext cx="3169920" cy="481727"/>
          </a:xfrm>
          <a:prstGeom prst="rect">
            <a:avLst/>
          </a:prstGeom>
        </p:spPr>
        <p:txBody>
          <a:bodyPr vert="horz" lIns="96647" tIns="48324" rIns="96647" bIns="48324" rtlCol="0"/>
          <a:lstStyle>
            <a:lvl1pPr algn="r">
              <a:defRPr sz="1300"/>
            </a:lvl1pPr>
          </a:lstStyle>
          <a:p>
            <a:fld id="{1CA5457B-CDAE-4DEB-AEC8-C82DE2312E37}" type="datetimeFigureOut">
              <a:rPr lang="en-US" smtClean="0"/>
              <a:t>9/14/2026</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4143587" y="9119475"/>
            <a:ext cx="3169920" cy="481726"/>
          </a:xfrm>
          <a:prstGeom prst="rect">
            <a:avLst/>
          </a:prstGeom>
        </p:spPr>
        <p:txBody>
          <a:bodyPr vert="horz" lIns="96647" tIns="48324" rIns="96647" bIns="48324" rtlCol="0" anchor="b"/>
          <a:lstStyle>
            <a:lvl1pPr algn="r">
              <a:defRPr sz="13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1727"/>
          </a:xfrm>
          <a:prstGeom prst="rect">
            <a:avLst/>
          </a:prstGeom>
        </p:spPr>
        <p:txBody>
          <a:bodyPr vert="horz" lIns="96647" tIns="48324" rIns="96647" bIns="48324" rtlCol="0"/>
          <a:lstStyle>
            <a:lvl1pPr algn="l">
              <a:defRPr sz="1300"/>
            </a:lvl1pPr>
          </a:lstStyle>
          <a:p>
            <a:endParaRPr lang="en-US" noProof="0" dirty="0"/>
          </a:p>
        </p:txBody>
      </p:sp>
      <p:sp>
        <p:nvSpPr>
          <p:cNvPr id="3" name="Date Placeholder 2"/>
          <p:cNvSpPr>
            <a:spLocks noGrp="1"/>
          </p:cNvSpPr>
          <p:nvPr>
            <p:ph type="dt" idx="1"/>
          </p:nvPr>
        </p:nvSpPr>
        <p:spPr>
          <a:xfrm>
            <a:off x="4143587" y="1"/>
            <a:ext cx="3169920" cy="481727"/>
          </a:xfrm>
          <a:prstGeom prst="rect">
            <a:avLst/>
          </a:prstGeom>
        </p:spPr>
        <p:txBody>
          <a:bodyPr vert="horz" lIns="96647" tIns="48324" rIns="96647" bIns="48324" rtlCol="0"/>
          <a:lstStyle>
            <a:lvl1pPr algn="r">
              <a:defRPr sz="1300"/>
            </a:lvl1pPr>
          </a:lstStyle>
          <a:p>
            <a:fld id="{090B78EA-28CE-41D8-9043-90E391E5F567}" type="datetimeFigureOut">
              <a:rPr lang="en-US" noProof="0" smtClean="0"/>
              <a:t>9/14/2026</a:t>
            </a:fld>
            <a:endParaRPr lang="en-US" noProof="0"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7" tIns="48324" rIns="96647" bIns="48324" rtlCol="0" anchor="ctr"/>
          <a:lstStyle/>
          <a:p>
            <a:endParaRPr lang="en-US" noProof="0"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47" tIns="48324" rIns="96647" bIns="48324"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47" tIns="48324" rIns="96647" bIns="48324" rtlCol="0" anchor="b"/>
          <a:lstStyle>
            <a:lvl1pPr algn="l">
              <a:defRPr sz="1300"/>
            </a:lvl1pPr>
          </a:lstStyle>
          <a:p>
            <a:endParaRPr lang="en-US" noProof="0" dirty="0"/>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47" tIns="48324" rIns="96647" bIns="48324" rtlCol="0" anchor="b"/>
          <a:lstStyle>
            <a:lvl1pPr algn="r">
              <a:defRPr sz="13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4CA15AFD-4983-47DD-9ED0-D3B27E5A096F}"/>
              </a:ext>
            </a:extLst>
          </p:cNvPr>
          <p:cNvGrpSpPr/>
          <p:nvPr userDrawn="1"/>
        </p:nvGrpSpPr>
        <p:grpSpPr>
          <a:xfrm>
            <a:off x="-1604709" y="-3756"/>
            <a:ext cx="13796710" cy="6861756"/>
            <a:chOff x="-1604709" y="-3756"/>
            <a:chExt cx="13796710" cy="6861756"/>
          </a:xfrm>
        </p:grpSpPr>
        <p:grpSp>
          <p:nvGrpSpPr>
            <p:cNvPr id="8" name="Group 7">
              <a:extLst>
                <a:ext uri="{FF2B5EF4-FFF2-40B4-BE49-F238E27FC236}">
                  <a16:creationId xmlns:a16="http://schemas.microsoft.com/office/drawing/2014/main" id="{2222D5E2-E9B4-4180-98B8-4E514C9ADB28}"/>
                </a:ext>
              </a:extLst>
            </p:cNvPr>
            <p:cNvGrpSpPr/>
            <p:nvPr/>
          </p:nvGrpSpPr>
          <p:grpSpPr>
            <a:xfrm>
              <a:off x="-16298" y="0"/>
              <a:ext cx="12208299" cy="6858000"/>
              <a:chOff x="-16298" y="0"/>
              <a:chExt cx="12208299" cy="6858000"/>
            </a:xfrm>
          </p:grpSpPr>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ight Triangle 16">
                <a:extLst>
                  <a:ext uri="{FF2B5EF4-FFF2-40B4-BE49-F238E27FC236}">
                    <a16:creationId xmlns:a16="http://schemas.microsoft.com/office/drawing/2014/main" id="{8DCD5806-2A2F-4ABF-8057-245681C498E6}"/>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9" name="Freeform: Shape 12">
              <a:extLst>
                <a:ext uri="{FF2B5EF4-FFF2-40B4-BE49-F238E27FC236}">
                  <a16:creationId xmlns:a16="http://schemas.microsoft.com/office/drawing/2014/main" id="{E3AAB79D-382D-4A95-965E-526B6A681DA7}"/>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C0A22127-2B4A-4B15-B0A9-F019A30347A1}"/>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2">
              <a:extLst>
                <a:ext uri="{FF2B5EF4-FFF2-40B4-BE49-F238E27FC236}">
                  <a16:creationId xmlns:a16="http://schemas.microsoft.com/office/drawing/2014/main" id="{F04D9FDC-1B67-4254-9535-CD32E81F0C3E}"/>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0A86C4EA-4CF8-4531-845D-4FCB1E2F7422}"/>
                </a:ext>
              </a:extLst>
            </p:cNvPr>
            <p:cNvGrpSpPr/>
            <p:nvPr/>
          </p:nvGrpSpPr>
          <p:grpSpPr>
            <a:xfrm>
              <a:off x="-760406" y="4672937"/>
              <a:ext cx="1520812" cy="1520812"/>
              <a:chOff x="-1604709" y="3012880"/>
              <a:chExt cx="3211378" cy="3211378"/>
            </a:xfrm>
          </p:grpSpPr>
          <p:sp>
            <p:nvSpPr>
              <p:cNvPr id="13" name="Freeform: Shape 12">
                <a:extLst>
                  <a:ext uri="{FF2B5EF4-FFF2-40B4-BE49-F238E27FC236}">
                    <a16:creationId xmlns:a16="http://schemas.microsoft.com/office/drawing/2014/main" id="{1101B195-C112-4D20-8D19-4D22479B150D}"/>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2">
                <a:extLst>
                  <a:ext uri="{FF2B5EF4-FFF2-40B4-BE49-F238E27FC236}">
                    <a16:creationId xmlns:a16="http://schemas.microsoft.com/office/drawing/2014/main" id="{CA755F1F-9955-4CBB-8F34-F7801CA44CE7}"/>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
        <p:nvSpPr>
          <p:cNvPr id="2" name="Title 1">
            <a:extLst>
              <a:ext uri="{FF2B5EF4-FFF2-40B4-BE49-F238E27FC236}">
                <a16:creationId xmlns:a16="http://schemas.microsoft.com/office/drawing/2014/main" id="{9E597736-C478-4C26-9BAF-205FE31E977C}"/>
              </a:ext>
            </a:extLst>
          </p:cNvPr>
          <p:cNvSpPr>
            <a:spLocks noGrp="1"/>
          </p:cNvSpPr>
          <p:nvPr>
            <p:ph type="ctrTitle" hasCustomPrompt="1"/>
          </p:nvPr>
        </p:nvSpPr>
        <p:spPr>
          <a:xfrm>
            <a:off x="2761488" y="2395728"/>
            <a:ext cx="7077456" cy="1243584"/>
          </a:xfrm>
        </p:spPr>
        <p:txBody>
          <a:bodyPr vert="horz" lIns="91440" tIns="45720" rIns="91440" bIns="45720" rtlCol="0" anchor="b">
            <a:noAutofit/>
          </a:bodyPr>
          <a:lstStyle>
            <a:lvl1pPr>
              <a:defRPr lang="en-GB" sz="6600" b="1" dirty="0">
                <a:solidFill>
                  <a:schemeClr val="accent2"/>
                </a:solidFill>
                <a:latin typeface="+mj-lt"/>
                <a:ea typeface="Tahoma" panose="020B0604030504040204" pitchFamily="34" charset="0"/>
                <a:cs typeface="Tahoma" panose="020B0604030504040204" pitchFamily="34" charset="0"/>
              </a:defRPr>
            </a:lvl1pPr>
          </a:lstStyle>
          <a:p>
            <a:pPr lvl="0"/>
            <a:r>
              <a:rPr lang="en-US" noProof="0"/>
              <a:t>TITLE</a:t>
            </a:r>
          </a:p>
        </p:txBody>
      </p:sp>
      <p:sp>
        <p:nvSpPr>
          <p:cNvPr id="3" name="Subtitle 2">
            <a:extLst>
              <a:ext uri="{FF2B5EF4-FFF2-40B4-BE49-F238E27FC236}">
                <a16:creationId xmlns:a16="http://schemas.microsoft.com/office/drawing/2014/main" id="{C3D2DEF0-A0B0-4CFE-B67D-A9D75E2368DC}"/>
              </a:ext>
            </a:extLst>
          </p:cNvPr>
          <p:cNvSpPr>
            <a:spLocks noGrp="1"/>
          </p:cNvSpPr>
          <p:nvPr>
            <p:ph type="subTitle" idx="1"/>
          </p:nvPr>
        </p:nvSpPr>
        <p:spPr>
          <a:xfrm>
            <a:off x="2761488" y="3721608"/>
            <a:ext cx="7077456" cy="868680"/>
          </a:xfrm>
        </p:spPr>
        <p:txBody>
          <a:bodyPr vert="horz" lIns="91440" tIns="45720" rIns="91440" bIns="45720" rtlCol="0">
            <a:normAutofit/>
          </a:bodyPr>
          <a:lstStyle>
            <a:lvl1pPr marL="0" indent="0">
              <a:buNone/>
              <a:defRPr lang="en-GB" sz="1800" spc="300" dirty="0">
                <a:solidFill>
                  <a:schemeClr val="bg1"/>
                </a:solidFill>
                <a:latin typeface="+mn-lt"/>
                <a:cs typeface="Arial" panose="020B0604020202020204" pitchFamily="34" charset="0"/>
              </a:defRPr>
            </a:lvl1pPr>
          </a:lstStyle>
          <a:p>
            <a:pPr marL="228600" lvl="0" indent="-228600"/>
            <a:r>
              <a:rPr lang="en-US" noProof="0"/>
              <a:t>Click to edit Master subtitle style</a:t>
            </a:r>
          </a:p>
        </p:txBody>
      </p:sp>
    </p:spTree>
    <p:extLst>
      <p:ext uri="{BB962C8B-B14F-4D97-AF65-F5344CB8AC3E}">
        <p14:creationId xmlns:p14="http://schemas.microsoft.com/office/powerpoint/2010/main" val="436959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FE796BFF-6E5F-4DE7-B193-F501FC094D63}"/>
              </a:ext>
            </a:extLst>
          </p:cNvPr>
          <p:cNvSpPr>
            <a:spLocks noGrp="1"/>
          </p:cNvSpPr>
          <p:nvPr>
            <p:ph sz="half" idx="1"/>
          </p:nvPr>
        </p:nvSpPr>
        <p:spPr>
          <a:xfrm>
            <a:off x="443365" y="1517715"/>
            <a:ext cx="5184437" cy="4659248"/>
          </a:xfrm>
        </p:spPr>
        <p:txBody>
          <a:bodyPr>
            <a:normAutofit/>
          </a:bodyPr>
          <a:lstStyle>
            <a:lvl1pPr marL="457200" indent="-457200">
              <a:buFont typeface="Arial" panose="020B0604020202020204" pitchFamily="34" charset="0"/>
              <a:buChar char="•"/>
              <a:defRPr sz="2000">
                <a:solidFill>
                  <a:schemeClr val="bg1"/>
                </a:solidFill>
              </a:defRPr>
            </a:lvl1pPr>
            <a:lvl2pPr marL="800100" indent="-342900">
              <a:buFont typeface="Arial" panose="020B0604020202020204" pitchFamily="34" charset="0"/>
              <a:buChar char="•"/>
              <a:defRPr sz="1800">
                <a:solidFill>
                  <a:schemeClr val="bg1"/>
                </a:solidFill>
              </a:defRPr>
            </a:lvl2pPr>
            <a:lvl3pPr marL="1257300" indent="-342900">
              <a:buFont typeface="Arial" panose="020B0604020202020204" pitchFamily="34" charset="0"/>
              <a:buChar char="•"/>
              <a:defRPr sz="1600">
                <a:solidFill>
                  <a:schemeClr val="bg1"/>
                </a:solidFill>
              </a:defRPr>
            </a:lvl3pPr>
            <a:lvl4pPr marL="1657350" indent="-285750">
              <a:buFont typeface="Arial" panose="020B0604020202020204" pitchFamily="34" charset="0"/>
              <a:buChar char="•"/>
              <a:defRPr sz="1400">
                <a:solidFill>
                  <a:schemeClr val="bg1"/>
                </a:solidFill>
              </a:defRPr>
            </a:lvl4pPr>
            <a:lvl5pPr marL="2114550" indent="-285750">
              <a:buFont typeface="Arial" panose="020B0604020202020204" pitchFamily="34" charset="0"/>
              <a:buChar cha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Content Placeholder 3">
            <a:extLst>
              <a:ext uri="{FF2B5EF4-FFF2-40B4-BE49-F238E27FC236}">
                <a16:creationId xmlns:a16="http://schemas.microsoft.com/office/drawing/2014/main" id="{78622754-CA4D-4C27-A37F-B26E7B4C9CA2}"/>
              </a:ext>
            </a:extLst>
          </p:cNvPr>
          <p:cNvSpPr>
            <a:spLocks noGrp="1"/>
          </p:cNvSpPr>
          <p:nvPr>
            <p:ph sz="half" idx="2"/>
          </p:nvPr>
        </p:nvSpPr>
        <p:spPr>
          <a:xfrm>
            <a:off x="6474163" y="1517715"/>
            <a:ext cx="5184437" cy="465924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9597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ategor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Picture Placeholder 8">
            <a:extLst>
              <a:ext uri="{FF2B5EF4-FFF2-40B4-BE49-F238E27FC236}">
                <a16:creationId xmlns:a16="http://schemas.microsoft.com/office/drawing/2014/main" id="{6D00E6B4-1CBE-404E-B943-5F1832320C1C}"/>
              </a:ext>
            </a:extLst>
          </p:cNvPr>
          <p:cNvSpPr>
            <a:spLocks noGrp="1"/>
          </p:cNvSpPr>
          <p:nvPr>
            <p:ph type="pic" sz="quarter" idx="13"/>
          </p:nvPr>
        </p:nvSpPr>
        <p:spPr>
          <a:xfrm>
            <a:off x="978212"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1" name="Picture Placeholder 8">
            <a:extLst>
              <a:ext uri="{FF2B5EF4-FFF2-40B4-BE49-F238E27FC236}">
                <a16:creationId xmlns:a16="http://schemas.microsoft.com/office/drawing/2014/main" id="{7CD59BFD-62BE-4E33-92A5-B84A2A9A8D3B}"/>
              </a:ext>
            </a:extLst>
          </p:cNvPr>
          <p:cNvSpPr>
            <a:spLocks noGrp="1"/>
          </p:cNvSpPr>
          <p:nvPr>
            <p:ph type="pic" sz="quarter" idx="14"/>
          </p:nvPr>
        </p:nvSpPr>
        <p:spPr>
          <a:xfrm>
            <a:off x="3222230"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2" name="Picture Placeholder 8">
            <a:extLst>
              <a:ext uri="{FF2B5EF4-FFF2-40B4-BE49-F238E27FC236}">
                <a16:creationId xmlns:a16="http://schemas.microsoft.com/office/drawing/2014/main" id="{60DC5978-55B8-421D-91B4-29F8210A7B2C}"/>
              </a:ext>
            </a:extLst>
          </p:cNvPr>
          <p:cNvSpPr>
            <a:spLocks noGrp="1"/>
          </p:cNvSpPr>
          <p:nvPr>
            <p:ph type="pic" sz="quarter" idx="15"/>
          </p:nvPr>
        </p:nvSpPr>
        <p:spPr>
          <a:xfrm>
            <a:off x="5466248"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3" name="Picture Placeholder 8">
            <a:extLst>
              <a:ext uri="{FF2B5EF4-FFF2-40B4-BE49-F238E27FC236}">
                <a16:creationId xmlns:a16="http://schemas.microsoft.com/office/drawing/2014/main" id="{BE3FB8C3-2C7E-4C59-8BD5-53FA2772DB56}"/>
              </a:ext>
            </a:extLst>
          </p:cNvPr>
          <p:cNvSpPr>
            <a:spLocks noGrp="1"/>
          </p:cNvSpPr>
          <p:nvPr>
            <p:ph type="pic" sz="quarter" idx="16"/>
          </p:nvPr>
        </p:nvSpPr>
        <p:spPr>
          <a:xfrm>
            <a:off x="7710266"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4" name="Picture Placeholder 8">
            <a:extLst>
              <a:ext uri="{FF2B5EF4-FFF2-40B4-BE49-F238E27FC236}">
                <a16:creationId xmlns:a16="http://schemas.microsoft.com/office/drawing/2014/main" id="{FD8FA9DA-C36B-4889-B88F-28B5829E53E2}"/>
              </a:ext>
            </a:extLst>
          </p:cNvPr>
          <p:cNvSpPr>
            <a:spLocks noGrp="1"/>
          </p:cNvSpPr>
          <p:nvPr>
            <p:ph type="pic" sz="quarter" idx="17"/>
          </p:nvPr>
        </p:nvSpPr>
        <p:spPr>
          <a:xfrm>
            <a:off x="9954283" y="2096716"/>
            <a:ext cx="1259505" cy="1259505"/>
          </a:xfrm>
          <a:prstGeom prst="ellipse">
            <a:avLst/>
          </a:prstGeom>
          <a:pattFill prst="wdUpDiag">
            <a:fgClr>
              <a:srgbClr val="0C4360"/>
            </a:fgClr>
            <a:bgClr>
              <a:schemeClr val="accent1">
                <a:lumMod val="50000"/>
              </a:schemeClr>
            </a:bgClr>
          </a:pattFill>
          <a:ln w="38100">
            <a:solidFill>
              <a:schemeClr val="accent2"/>
            </a:solidFill>
          </a:ln>
        </p:spPr>
        <p:txBody>
          <a:bodyPr/>
          <a:lstStyle>
            <a:lvl1pPr marL="0" indent="0">
              <a:buNone/>
              <a:defRPr>
                <a:solidFill>
                  <a:schemeClr val="tx1">
                    <a:alpha val="0"/>
                  </a:schemeClr>
                </a:solidFill>
              </a:defRPr>
            </a:lvl1pPr>
          </a:lstStyle>
          <a:p>
            <a:r>
              <a:rPr lang="en-US" noProof="0"/>
              <a:t>Click icon to add picture</a:t>
            </a:r>
            <a:endParaRPr lang="en-US" noProof="0" dirty="0"/>
          </a:p>
        </p:txBody>
      </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719894"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7" name="Text Placeholder 22">
            <a:extLst>
              <a:ext uri="{FF2B5EF4-FFF2-40B4-BE49-F238E27FC236}">
                <a16:creationId xmlns:a16="http://schemas.microsoft.com/office/drawing/2014/main" id="{05F72315-51A9-431C-B80A-45E4FB1D6BD6}"/>
              </a:ext>
            </a:extLst>
          </p:cNvPr>
          <p:cNvSpPr>
            <a:spLocks noGrp="1"/>
          </p:cNvSpPr>
          <p:nvPr>
            <p:ph type="body" sz="quarter" idx="19"/>
          </p:nvPr>
        </p:nvSpPr>
        <p:spPr>
          <a:xfrm>
            <a:off x="2963912"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8" name="Text Placeholder 22">
            <a:extLst>
              <a:ext uri="{FF2B5EF4-FFF2-40B4-BE49-F238E27FC236}">
                <a16:creationId xmlns:a16="http://schemas.microsoft.com/office/drawing/2014/main" id="{883D1F0C-34F1-46E1-B178-E4AB82B14631}"/>
              </a:ext>
            </a:extLst>
          </p:cNvPr>
          <p:cNvSpPr>
            <a:spLocks noGrp="1"/>
          </p:cNvSpPr>
          <p:nvPr>
            <p:ph type="body" sz="quarter" idx="20"/>
          </p:nvPr>
        </p:nvSpPr>
        <p:spPr>
          <a:xfrm>
            <a:off x="5207930"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29" name="Text Placeholder 22">
            <a:extLst>
              <a:ext uri="{FF2B5EF4-FFF2-40B4-BE49-F238E27FC236}">
                <a16:creationId xmlns:a16="http://schemas.microsoft.com/office/drawing/2014/main" id="{7202A849-DF14-40E7-B38D-1185F72603EC}"/>
              </a:ext>
            </a:extLst>
          </p:cNvPr>
          <p:cNvSpPr>
            <a:spLocks noGrp="1"/>
          </p:cNvSpPr>
          <p:nvPr>
            <p:ph type="body" sz="quarter" idx="21"/>
          </p:nvPr>
        </p:nvSpPr>
        <p:spPr>
          <a:xfrm>
            <a:off x="7451948"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0" name="Text Placeholder 22">
            <a:extLst>
              <a:ext uri="{FF2B5EF4-FFF2-40B4-BE49-F238E27FC236}">
                <a16:creationId xmlns:a16="http://schemas.microsoft.com/office/drawing/2014/main" id="{CCFC1ADF-AC11-4CCD-AC2D-478B6FFEA5EA}"/>
              </a:ext>
            </a:extLst>
          </p:cNvPr>
          <p:cNvSpPr>
            <a:spLocks noGrp="1"/>
          </p:cNvSpPr>
          <p:nvPr>
            <p:ph type="body" sz="quarter" idx="22"/>
          </p:nvPr>
        </p:nvSpPr>
        <p:spPr>
          <a:xfrm>
            <a:off x="9695965" y="4240093"/>
            <a:ext cx="1776140" cy="1463040"/>
          </a:xfrm>
        </p:spPr>
        <p:txBody>
          <a:bodyPr lIns="0" tIns="0" rIns="0" bIns="0">
            <a:noAutofit/>
          </a:bodyPr>
          <a:lstStyle>
            <a:lvl1pPr marL="0" indent="0" algn="ctr">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cxnSp>
        <p:nvCxnSpPr>
          <p:cNvPr id="7" name="Straight Connector 6">
            <a:extLst>
              <a:ext uri="{FF2B5EF4-FFF2-40B4-BE49-F238E27FC236}">
                <a16:creationId xmlns:a16="http://schemas.microsoft.com/office/drawing/2014/main" id="{2B4CB326-DA0E-488E-B236-7017E8438FBB}"/>
              </a:ext>
            </a:extLst>
          </p:cNvPr>
          <p:cNvCxnSpPr/>
          <p:nvPr userDrawn="1"/>
        </p:nvCxnSpPr>
        <p:spPr>
          <a:xfrm>
            <a:off x="1242354"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366B533-7212-4A36-9CE2-D6302E721F8F}"/>
              </a:ext>
            </a:extLst>
          </p:cNvPr>
          <p:cNvCxnSpPr/>
          <p:nvPr userDrawn="1"/>
        </p:nvCxnSpPr>
        <p:spPr>
          <a:xfrm>
            <a:off x="3486372"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D7474CD-E230-4E14-8274-5E20F673F401}"/>
              </a:ext>
            </a:extLst>
          </p:cNvPr>
          <p:cNvCxnSpPr/>
          <p:nvPr userDrawn="1"/>
        </p:nvCxnSpPr>
        <p:spPr>
          <a:xfrm>
            <a:off x="5730390"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F71FCE-6F39-4D2F-82BE-7D9F1D2ED59F}"/>
              </a:ext>
            </a:extLst>
          </p:cNvPr>
          <p:cNvCxnSpPr/>
          <p:nvPr userDrawn="1"/>
        </p:nvCxnSpPr>
        <p:spPr>
          <a:xfrm>
            <a:off x="7974408"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7AC7A-17D9-4F42-9DD0-94FE4FC6BF19}"/>
              </a:ext>
            </a:extLst>
          </p:cNvPr>
          <p:cNvCxnSpPr/>
          <p:nvPr userDrawn="1"/>
        </p:nvCxnSpPr>
        <p:spPr>
          <a:xfrm>
            <a:off x="10218425" y="3825022"/>
            <a:ext cx="731221" cy="0"/>
          </a:xfrm>
          <a:prstGeom prst="line">
            <a:avLst/>
          </a:prstGeom>
          <a:ln w="38100" cap="rnd">
            <a:solidFill>
              <a:schemeClr val="accent2"/>
            </a:solidFill>
          </a:ln>
        </p:spPr>
        <p:style>
          <a:lnRef idx="1">
            <a:schemeClr val="accent1"/>
          </a:lnRef>
          <a:fillRef idx="0">
            <a:schemeClr val="accent1"/>
          </a:fillRef>
          <a:effectRef idx="0">
            <a:schemeClr val="accent1"/>
          </a:effectRef>
          <a:fontRef idx="minor">
            <a:schemeClr val="tx1"/>
          </a:fontRef>
        </p:style>
      </p:cxn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76266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 3 Sec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
        <p:nvSpPr>
          <p:cNvPr id="36" name="Text Placeholder 22">
            <a:extLst>
              <a:ext uri="{FF2B5EF4-FFF2-40B4-BE49-F238E27FC236}">
                <a16:creationId xmlns:a16="http://schemas.microsoft.com/office/drawing/2014/main" id="{642D3CE0-C3B4-4F3F-A650-AB452B3AD4BA}"/>
              </a:ext>
            </a:extLst>
          </p:cNvPr>
          <p:cNvSpPr>
            <a:spLocks noGrp="1"/>
          </p:cNvSpPr>
          <p:nvPr>
            <p:ph type="body" sz="quarter" idx="20"/>
          </p:nvPr>
        </p:nvSpPr>
        <p:spPr>
          <a:xfrm>
            <a:off x="4444169"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7" name="Text Placeholder 22">
            <a:extLst>
              <a:ext uri="{FF2B5EF4-FFF2-40B4-BE49-F238E27FC236}">
                <a16:creationId xmlns:a16="http://schemas.microsoft.com/office/drawing/2014/main" id="{DBED2BB0-CDAD-40EE-8B35-C66DF45EE29D}"/>
              </a:ext>
            </a:extLst>
          </p:cNvPr>
          <p:cNvSpPr>
            <a:spLocks noGrp="1"/>
          </p:cNvSpPr>
          <p:nvPr>
            <p:ph type="body" sz="quarter" idx="21"/>
          </p:nvPr>
        </p:nvSpPr>
        <p:spPr>
          <a:xfrm>
            <a:off x="8346244" y="4240093"/>
            <a:ext cx="3293306" cy="1463040"/>
          </a:xfrm>
        </p:spPr>
        <p:txBody>
          <a:bodyPr lIns="0" tIns="0" rIns="0" bIns="0">
            <a:noAutofit/>
          </a:bodyPr>
          <a:lstStyle>
            <a:lvl1pPr marL="0" indent="0" algn="l">
              <a:lnSpc>
                <a:spcPct val="100000"/>
              </a:lnSpc>
              <a:spcBef>
                <a:spcPts val="600"/>
              </a:spcBef>
              <a:spcAft>
                <a:spcPts val="4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Tree>
    <p:extLst>
      <p:ext uri="{BB962C8B-B14F-4D97-AF65-F5344CB8AC3E}">
        <p14:creationId xmlns:p14="http://schemas.microsoft.com/office/powerpoint/2010/main" val="154474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6" name="Text Placeholder 22">
            <a:extLst>
              <a:ext uri="{FF2B5EF4-FFF2-40B4-BE49-F238E27FC236}">
                <a16:creationId xmlns:a16="http://schemas.microsoft.com/office/drawing/2014/main" id="{2A19101D-7C37-42BF-8167-5391EA65EC3A}"/>
              </a:ext>
            </a:extLst>
          </p:cNvPr>
          <p:cNvSpPr>
            <a:spLocks noGrp="1"/>
          </p:cNvSpPr>
          <p:nvPr>
            <p:ph type="body" sz="quarter" idx="18"/>
          </p:nvPr>
        </p:nvSpPr>
        <p:spPr>
          <a:xfrm>
            <a:off x="542094" y="4240093"/>
            <a:ext cx="9402006" cy="1463040"/>
          </a:xfrm>
        </p:spPr>
        <p:txBody>
          <a:bodyPr lIns="0" tIns="0" rIns="0" bIns="0">
            <a:noAutofit/>
          </a:bodyPr>
          <a:lstStyle>
            <a:lvl1pPr marL="0" indent="0" algn="l">
              <a:lnSpc>
                <a:spcPct val="100000"/>
              </a:lnSpc>
              <a:spcBef>
                <a:spcPts val="300"/>
              </a:spcBef>
              <a:spcAft>
                <a:spcPts val="300"/>
              </a:spcAft>
              <a:buNone/>
              <a:defRPr sz="1400">
                <a:solidFill>
                  <a:schemeClr val="bg1"/>
                </a:solidFill>
                <a:latin typeface="+mn-lt"/>
                <a:cs typeface="Arial" panose="020B0604020202020204" pitchFamily="34" charset="0"/>
              </a:defRPr>
            </a:lvl1pPr>
            <a:lvl2pPr>
              <a:lnSpc>
                <a:spcPct val="100000"/>
              </a:lnSpc>
              <a:spcBef>
                <a:spcPts val="600"/>
              </a:spcBef>
              <a:spcAft>
                <a:spcPts val="400"/>
              </a:spcAft>
              <a:defRPr sz="1600">
                <a:solidFill>
                  <a:schemeClr val="bg1"/>
                </a:solidFill>
                <a:latin typeface="Arial" panose="020B0604020202020204" pitchFamily="34" charset="0"/>
                <a:cs typeface="Arial" panose="020B0604020202020204" pitchFamily="34" charset="0"/>
              </a:defRPr>
            </a:lvl2pPr>
            <a:lvl3pPr>
              <a:lnSpc>
                <a:spcPct val="100000"/>
              </a:lnSpc>
              <a:spcBef>
                <a:spcPts val="600"/>
              </a:spcBef>
              <a:spcAft>
                <a:spcPts val="400"/>
              </a:spcAft>
              <a:defRPr sz="1400">
                <a:solidFill>
                  <a:schemeClr val="bg1"/>
                </a:solidFill>
                <a:latin typeface="Arial" panose="020B0604020202020204" pitchFamily="34" charset="0"/>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p:txBody>
      </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13" name="Picture Placeholder 12">
            <a:extLst>
              <a:ext uri="{FF2B5EF4-FFF2-40B4-BE49-F238E27FC236}">
                <a16:creationId xmlns:a16="http://schemas.microsoft.com/office/drawing/2014/main" id="{231B97CF-FD24-4932-8459-893B1AC73D33}"/>
              </a:ext>
            </a:extLst>
          </p:cNvPr>
          <p:cNvSpPr>
            <a:spLocks noGrp="1"/>
          </p:cNvSpPr>
          <p:nvPr>
            <p:ph type="pic" sz="quarter" idx="19" hasCustomPrompt="1"/>
          </p:nvPr>
        </p:nvSpPr>
        <p:spPr>
          <a:xfrm>
            <a:off x="-2" y="1352575"/>
            <a:ext cx="12192002" cy="2289897"/>
          </a:xfrm>
        </p:spPr>
        <p:txBody>
          <a:bodyPr anchor="ctr">
            <a:normAutofit/>
          </a:bodyPr>
          <a:lstStyle>
            <a:lvl1pPr marL="0" indent="0" algn="ctr">
              <a:buNone/>
              <a:defRPr sz="1400">
                <a:solidFill>
                  <a:schemeClr val="accent2"/>
                </a:solidFill>
                <a:latin typeface="Trade Gothic LT Pro" panose="020B0503040303020004" pitchFamily="34" charset="0"/>
              </a:defRPr>
            </a:lvl1pPr>
          </a:lstStyle>
          <a:p>
            <a:r>
              <a:rPr lang="en-US" noProof="0" dirty="0"/>
              <a:t>Insert image</a:t>
            </a:r>
          </a:p>
        </p:txBody>
      </p:sp>
    </p:spTree>
    <p:extLst>
      <p:ext uri="{BB962C8B-B14F-4D97-AF65-F5344CB8AC3E}">
        <p14:creationId xmlns:p14="http://schemas.microsoft.com/office/powerpoint/2010/main" val="2486826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1540650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22" name="Content Placeholder 2">
            <a:extLst>
              <a:ext uri="{FF2B5EF4-FFF2-40B4-BE49-F238E27FC236}">
                <a16:creationId xmlns:a16="http://schemas.microsoft.com/office/drawing/2014/main" id="{A015C605-1D30-48BC-A0D6-3B11AF56CC53}"/>
              </a:ext>
            </a:extLst>
          </p:cNvPr>
          <p:cNvSpPr>
            <a:spLocks noGrp="1"/>
          </p:cNvSpPr>
          <p:nvPr>
            <p:ph idx="1"/>
          </p:nvPr>
        </p:nvSpPr>
        <p:spPr>
          <a:xfrm>
            <a:off x="3964290" y="1444649"/>
            <a:ext cx="7694310" cy="4579079"/>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12989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72304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6" name="Group 5">
            <a:extLst>
              <a:ext uri="{FF2B5EF4-FFF2-40B4-BE49-F238E27FC236}">
                <a16:creationId xmlns:a16="http://schemas.microsoft.com/office/drawing/2014/main" id="{EA7FF9D7-8545-4547-AC77-A0421EEB9B99}"/>
              </a:ext>
            </a:extLst>
          </p:cNvPr>
          <p:cNvGrpSpPr/>
          <p:nvPr userDrawn="1"/>
        </p:nvGrpSpPr>
        <p:grpSpPr>
          <a:xfrm>
            <a:off x="0" y="0"/>
            <a:ext cx="6881966" cy="6858876"/>
            <a:chOff x="-5321" y="1096"/>
            <a:chExt cx="5924073" cy="5904197"/>
          </a:xfrm>
        </p:grpSpPr>
        <p:sp>
          <p:nvSpPr>
            <p:cNvPr id="17" name="Right Triangle 16">
              <a:extLst>
                <a:ext uri="{FF2B5EF4-FFF2-40B4-BE49-F238E27FC236}">
                  <a16:creationId xmlns:a16="http://schemas.microsoft.com/office/drawing/2014/main" id="{8DCD5806-2A2F-4ABF-8057-245681C498E6}"/>
                </a:ext>
              </a:extLst>
            </p:cNvPr>
            <p:cNvSpPr/>
            <p:nvPr userDrawn="1"/>
          </p:nvSpPr>
          <p:spPr>
            <a:xfrm rot="16200000" flipH="1" flipV="1">
              <a:off x="4618" y="-8842"/>
              <a:ext cx="5904196" cy="592407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ight Triangle 17">
              <a:extLst>
                <a:ext uri="{FF2B5EF4-FFF2-40B4-BE49-F238E27FC236}">
                  <a16:creationId xmlns:a16="http://schemas.microsoft.com/office/drawing/2014/main" id="{3A93038F-E9E4-4FFD-B3DF-28DB7C2C1490}"/>
                </a:ext>
              </a:extLst>
            </p:cNvPr>
            <p:cNvSpPr/>
            <p:nvPr userDrawn="1"/>
          </p:nvSpPr>
          <p:spPr>
            <a:xfrm rot="16200000" flipH="1" flipV="1">
              <a:off x="3941" y="-8164"/>
              <a:ext cx="5501471" cy="551999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5DEA1E02-BBD0-4AE3-AF22-433B90272178}"/>
                </a:ext>
              </a:extLst>
            </p:cNvPr>
            <p:cNvSpPr/>
            <p:nvPr userDrawn="1"/>
          </p:nvSpPr>
          <p:spPr>
            <a:xfrm rot="16200000" flipH="1" flipV="1">
              <a:off x="3131" y="-7355"/>
              <a:ext cx="5019818" cy="5036720"/>
            </a:xfrm>
            <a:prstGeom prst="rtTriangl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5217242" y="2807208"/>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Tree>
    <p:extLst>
      <p:ext uri="{BB962C8B-B14F-4D97-AF65-F5344CB8AC3E}">
        <p14:creationId xmlns:p14="http://schemas.microsoft.com/office/powerpoint/2010/main" val="223638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6E739168-A5E8-443A-B392-7AD4CF8977AD}"/>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41E10E1E-5268-4F03-BA64-07E19DE26739}"/>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5">
            <a:extLst>
              <a:ext uri="{FF2B5EF4-FFF2-40B4-BE49-F238E27FC236}">
                <a16:creationId xmlns:a16="http://schemas.microsoft.com/office/drawing/2014/main" id="{B989C45D-BDFF-418F-BE79-03FF70015770}"/>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0027A677-9ACB-4264-B148-4806678FB83F}"/>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9E597736-C478-4C26-9BAF-205FE31E977C}"/>
              </a:ext>
            </a:extLst>
          </p:cNvPr>
          <p:cNvSpPr>
            <a:spLocks noGrp="1"/>
          </p:cNvSpPr>
          <p:nvPr userDrawn="1">
            <p:ph type="ctrTitle" hasCustomPrompt="1"/>
          </p:nvPr>
        </p:nvSpPr>
        <p:spPr>
          <a:xfrm>
            <a:off x="6360242" y="3429000"/>
            <a:ext cx="4945598" cy="1243584"/>
          </a:xfrm>
        </p:spPr>
        <p:txBody>
          <a:bodyPr vert="horz" lIns="91440" tIns="45720" rIns="91440" bIns="45720" rtlCol="0" anchor="ctr">
            <a:noAutofit/>
          </a:bodyPr>
          <a:lstStyle>
            <a:lvl1pPr>
              <a:defRPr lang="en-GB" sz="5400" b="1" dirty="0">
                <a:solidFill>
                  <a:schemeClr val="bg1"/>
                </a:solidFill>
                <a:latin typeface="+mj-lt"/>
                <a:ea typeface="Tahoma" panose="020B0604030504040204" pitchFamily="34" charset="0"/>
                <a:cs typeface="Tahoma" panose="020B0604030504040204" pitchFamily="34" charset="0"/>
              </a:defRPr>
            </a:lvl1pPr>
          </a:lstStyle>
          <a:p>
            <a:pPr lvl="0"/>
            <a:r>
              <a:rPr lang="en-US" noProof="0"/>
              <a:t>Thank You</a:t>
            </a:r>
          </a:p>
        </p:txBody>
      </p:sp>
      <p:sp>
        <p:nvSpPr>
          <p:cNvPr id="35" name="Freeform: Shape 34">
            <a:extLst>
              <a:ext uri="{FF2B5EF4-FFF2-40B4-BE49-F238E27FC236}">
                <a16:creationId xmlns:a16="http://schemas.microsoft.com/office/drawing/2014/main" id="{C024DCDB-C6BF-455E-AAB8-EAF9DAB302A1}"/>
              </a:ext>
            </a:extLst>
          </p:cNvPr>
          <p:cNvSpPr/>
          <p:nvPr userDrawn="1"/>
        </p:nvSpPr>
        <p:spPr>
          <a:xfrm rot="13500000">
            <a:off x="-729899" y="-1215856"/>
            <a:ext cx="6043521" cy="8427077"/>
          </a:xfrm>
          <a:custGeom>
            <a:avLst/>
            <a:gdLst>
              <a:gd name="connsiteX0" fmla="*/ 6043521 w 6043521"/>
              <a:gd name="connsiteY0" fmla="*/ 4267535 h 8427077"/>
              <a:gd name="connsiteX1" fmla="*/ 1883979 w 6043521"/>
              <a:gd name="connsiteY1" fmla="*/ 8427077 h 8427077"/>
              <a:gd name="connsiteX2" fmla="*/ 0 w 6043521"/>
              <a:gd name="connsiteY2" fmla="*/ 8427077 h 8427077"/>
              <a:gd name="connsiteX3" fmla="*/ 0 w 6043521"/>
              <a:gd name="connsiteY3" fmla="*/ 1775986 h 8427077"/>
              <a:gd name="connsiteX4" fmla="*/ 1775985 w 6043521"/>
              <a:gd name="connsiteY4" fmla="*/ 0 h 8427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8427077">
                <a:moveTo>
                  <a:pt x="6043521" y="4267535"/>
                </a:moveTo>
                <a:lnTo>
                  <a:pt x="1883979" y="8427077"/>
                </a:lnTo>
                <a:lnTo>
                  <a:pt x="0" y="8427077"/>
                </a:lnTo>
                <a:lnTo>
                  <a:pt x="0" y="1775986"/>
                </a:lnTo>
                <a:lnTo>
                  <a:pt x="1775985"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2" name="Freeform: Shape 31">
            <a:extLst>
              <a:ext uri="{FF2B5EF4-FFF2-40B4-BE49-F238E27FC236}">
                <a16:creationId xmlns:a16="http://schemas.microsoft.com/office/drawing/2014/main" id="{26AFB47A-5D51-4F9C-B01B-977CE5E3C093}"/>
              </a:ext>
            </a:extLst>
          </p:cNvPr>
          <p:cNvSpPr/>
          <p:nvPr userDrawn="1"/>
        </p:nvSpPr>
        <p:spPr>
          <a:xfrm rot="13500000">
            <a:off x="-1145231" y="-2123853"/>
            <a:ext cx="6043521" cy="9008880"/>
          </a:xfrm>
          <a:custGeom>
            <a:avLst/>
            <a:gdLst>
              <a:gd name="connsiteX0" fmla="*/ 6043521 w 6043521"/>
              <a:gd name="connsiteY0" fmla="*/ 4849338 h 9008880"/>
              <a:gd name="connsiteX1" fmla="*/ 1883979 w 6043521"/>
              <a:gd name="connsiteY1" fmla="*/ 9008880 h 9008880"/>
              <a:gd name="connsiteX2" fmla="*/ 0 w 6043521"/>
              <a:gd name="connsiteY2" fmla="*/ 9008880 h 9008880"/>
              <a:gd name="connsiteX3" fmla="*/ 0 w 6043521"/>
              <a:gd name="connsiteY3" fmla="*/ 1194182 h 9008880"/>
              <a:gd name="connsiteX4" fmla="*/ 1194182 w 6043521"/>
              <a:gd name="connsiteY4" fmla="*/ 0 h 9008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521" h="9008880">
                <a:moveTo>
                  <a:pt x="6043521" y="4849338"/>
                </a:moveTo>
                <a:lnTo>
                  <a:pt x="1883979" y="9008880"/>
                </a:lnTo>
                <a:lnTo>
                  <a:pt x="0" y="9008880"/>
                </a:lnTo>
                <a:lnTo>
                  <a:pt x="0" y="1194182"/>
                </a:lnTo>
                <a:lnTo>
                  <a:pt x="1194182"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6997A4FF-7390-4173-8ACD-6CF7145AACEC}"/>
              </a:ext>
            </a:extLst>
          </p:cNvPr>
          <p:cNvSpPr/>
          <p:nvPr userDrawn="1"/>
        </p:nvSpPr>
        <p:spPr>
          <a:xfrm rot="18900000" flipH="1">
            <a:off x="-2681153" y="-465959"/>
            <a:ext cx="8639119" cy="5739762"/>
          </a:xfrm>
          <a:custGeom>
            <a:avLst/>
            <a:gdLst>
              <a:gd name="connsiteX0" fmla="*/ 3789781 w 8639119"/>
              <a:gd name="connsiteY0" fmla="*/ 0 h 5739762"/>
              <a:gd name="connsiteX1" fmla="*/ 0 w 8639119"/>
              <a:gd name="connsiteY1" fmla="*/ 3789782 h 5739762"/>
              <a:gd name="connsiteX2" fmla="*/ 0 w 8639119"/>
              <a:gd name="connsiteY2" fmla="*/ 5739761 h 5739762"/>
              <a:gd name="connsiteX3" fmla="*/ 7748695 w 8639119"/>
              <a:gd name="connsiteY3" fmla="*/ 5739762 h 5739762"/>
              <a:gd name="connsiteX4" fmla="*/ 8639119 w 8639119"/>
              <a:gd name="connsiteY4" fmla="*/ 4849338 h 5739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9119" h="5739762">
                <a:moveTo>
                  <a:pt x="3789781" y="0"/>
                </a:moveTo>
                <a:lnTo>
                  <a:pt x="0" y="3789782"/>
                </a:lnTo>
                <a:lnTo>
                  <a:pt x="0" y="5739761"/>
                </a:lnTo>
                <a:lnTo>
                  <a:pt x="7748695" y="5739762"/>
                </a:lnTo>
                <a:lnTo>
                  <a:pt x="8639119" y="4849338"/>
                </a:lnTo>
                <a:close/>
              </a:path>
            </a:pathLst>
          </a:custGeom>
          <a:solidFill>
            <a:schemeClr val="accent1">
              <a:lumMod val="50000"/>
              <a:alpha val="51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Tree>
    <p:extLst>
      <p:ext uri="{BB962C8B-B14F-4D97-AF65-F5344CB8AC3E}">
        <p14:creationId xmlns:p14="http://schemas.microsoft.com/office/powerpoint/2010/main" val="1218518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Tree>
    <p:extLst>
      <p:ext uri="{BB962C8B-B14F-4D97-AF65-F5344CB8AC3E}">
        <p14:creationId xmlns:p14="http://schemas.microsoft.com/office/powerpoint/2010/main" val="167519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6" name="Group 25">
            <a:extLst>
              <a:ext uri="{FF2B5EF4-FFF2-40B4-BE49-F238E27FC236}">
                <a16:creationId xmlns:a16="http://schemas.microsoft.com/office/drawing/2014/main" id="{E9318B2B-E019-4078-9EF0-C9D6281AE31B}"/>
              </a:ext>
            </a:extLst>
          </p:cNvPr>
          <p:cNvGrpSpPr/>
          <p:nvPr userDrawn="1"/>
        </p:nvGrpSpPr>
        <p:grpSpPr>
          <a:xfrm>
            <a:off x="9776075" y="2057401"/>
            <a:ext cx="4413559" cy="3934444"/>
            <a:chOff x="9222437" y="1088097"/>
            <a:chExt cx="5433318" cy="4843502"/>
          </a:xfrm>
        </p:grpSpPr>
        <p:sp>
          <p:nvSpPr>
            <p:cNvPr id="27" name="Freeform: Shape 26">
              <a:extLst>
                <a:ext uri="{FF2B5EF4-FFF2-40B4-BE49-F238E27FC236}">
                  <a16:creationId xmlns:a16="http://schemas.microsoft.com/office/drawing/2014/main" id="{D3E625C0-9656-421F-861F-67C8F93362ED}"/>
                </a:ext>
              </a:extLst>
            </p:cNvPr>
            <p:cNvSpPr/>
            <p:nvPr/>
          </p:nvSpPr>
          <p:spPr>
            <a:xfrm rot="2700000">
              <a:off x="9668983" y="1078460"/>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8" name="Freeform: Shape 27">
              <a:extLst>
                <a:ext uri="{FF2B5EF4-FFF2-40B4-BE49-F238E27FC236}">
                  <a16:creationId xmlns:a16="http://schemas.microsoft.com/office/drawing/2014/main" id="{49F8E490-C6E3-4D00-866F-CD85DD88996E}"/>
                </a:ext>
              </a:extLst>
            </p:cNvPr>
            <p:cNvSpPr/>
            <p:nvPr/>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sp>
        <p:nvSpPr>
          <p:cNvPr id="29" name="Freeform: Shape 28">
            <a:extLst>
              <a:ext uri="{FF2B5EF4-FFF2-40B4-BE49-F238E27FC236}">
                <a16:creationId xmlns:a16="http://schemas.microsoft.com/office/drawing/2014/main" id="{EE8F5B31-1523-46AE-9455-C33DFC1BDDE0}"/>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30" name="Freeform: Shape 29">
            <a:extLst>
              <a:ext uri="{FF2B5EF4-FFF2-40B4-BE49-F238E27FC236}">
                <a16:creationId xmlns:a16="http://schemas.microsoft.com/office/drawing/2014/main" id="{5D17048F-C2E1-4775-BC32-50BD6219F89D}"/>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31" name="Group 30">
            <a:extLst>
              <a:ext uri="{FF2B5EF4-FFF2-40B4-BE49-F238E27FC236}">
                <a16:creationId xmlns:a16="http://schemas.microsoft.com/office/drawing/2014/main" id="{EAB002AA-4848-49C8-A834-036F860C79A3}"/>
              </a:ext>
            </a:extLst>
          </p:cNvPr>
          <p:cNvGrpSpPr/>
          <p:nvPr userDrawn="1"/>
        </p:nvGrpSpPr>
        <p:grpSpPr>
          <a:xfrm rot="16200000" flipH="1">
            <a:off x="9913705" y="6257994"/>
            <a:ext cx="1052473" cy="1209445"/>
            <a:chOff x="10800165" y="7142066"/>
            <a:chExt cx="2775293" cy="3189215"/>
          </a:xfrm>
        </p:grpSpPr>
        <p:sp>
          <p:nvSpPr>
            <p:cNvPr id="32" name="Freeform: Shape 31">
              <a:extLst>
                <a:ext uri="{FF2B5EF4-FFF2-40B4-BE49-F238E27FC236}">
                  <a16:creationId xmlns:a16="http://schemas.microsoft.com/office/drawing/2014/main" id="{14B187A8-7F8D-469D-A03B-4F835A5746DE}"/>
                </a:ext>
              </a:extLst>
            </p:cNvPr>
            <p:cNvSpPr/>
            <p:nvPr/>
          </p:nvSpPr>
          <p:spPr>
            <a:xfrm rot="2700000">
              <a:off x="10800166" y="7555988"/>
              <a:ext cx="2775292"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Freeform: Shape 32">
              <a:extLst>
                <a:ext uri="{FF2B5EF4-FFF2-40B4-BE49-F238E27FC236}">
                  <a16:creationId xmlns:a16="http://schemas.microsoft.com/office/drawing/2014/main" id="{03D871D1-A11A-48FB-82A8-8D61AB5CB85C}"/>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35" name="Slide Number Placeholder 4">
            <a:extLst>
              <a:ext uri="{FF2B5EF4-FFF2-40B4-BE49-F238E27FC236}">
                <a16:creationId xmlns:a16="http://schemas.microsoft.com/office/drawing/2014/main" id="{6F73F836-940E-4B65-A29C-D0869263C935}"/>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511478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CDBB6E5-B91E-4946-9390-E8693855103A}"/>
              </a:ext>
            </a:extLst>
          </p:cNvPr>
          <p:cNvSpPr/>
          <p:nvPr userDrawn="1"/>
        </p:nvSpPr>
        <p:spPr>
          <a:xfrm>
            <a:off x="0" y="0"/>
            <a:ext cx="12192000" cy="6858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Freeform: Shape 33">
            <a:extLst>
              <a:ext uri="{FF2B5EF4-FFF2-40B4-BE49-F238E27FC236}">
                <a16:creationId xmlns:a16="http://schemas.microsoft.com/office/drawing/2014/main" id="{0C3CC1C9-1FA0-4FE4-8984-4A8B3728D674}"/>
              </a:ext>
            </a:extLst>
          </p:cNvPr>
          <p:cNvSpPr/>
          <p:nvPr userDrawn="1"/>
        </p:nvSpPr>
        <p:spPr>
          <a:xfrm rot="16200000" flipV="1">
            <a:off x="2855762" y="-2473495"/>
            <a:ext cx="6862743" cy="11809733"/>
          </a:xfrm>
          <a:custGeom>
            <a:avLst/>
            <a:gdLst>
              <a:gd name="connsiteX0" fmla="*/ 6862743 w 6862743"/>
              <a:gd name="connsiteY0" fmla="*/ 11809733 h 11809733"/>
              <a:gd name="connsiteX1" fmla="*/ 6862743 w 6862743"/>
              <a:gd name="connsiteY1" fmla="*/ 7708334 h 11809733"/>
              <a:gd name="connsiteX2" fmla="*/ 4147292 w 6862743"/>
              <a:gd name="connsiteY2" fmla="*/ 7708334 h 11809733"/>
              <a:gd name="connsiteX3" fmla="*/ 4147292 w 6862743"/>
              <a:gd name="connsiteY3" fmla="*/ 7708332 h 11809733"/>
              <a:gd name="connsiteX4" fmla="*/ 6862743 w 6862743"/>
              <a:gd name="connsiteY4" fmla="*/ 7708332 h 11809733"/>
              <a:gd name="connsiteX5" fmla="*/ 4147291 w 6862743"/>
              <a:gd name="connsiteY5" fmla="*/ 4987262 h 11809733"/>
              <a:gd name="connsiteX6" fmla="*/ 4147291 w 6862743"/>
              <a:gd name="connsiteY6" fmla="*/ 3835308 h 11809733"/>
              <a:gd name="connsiteX7" fmla="*/ 307017 w 6862743"/>
              <a:gd name="connsiteY7" fmla="*/ 0 h 11809733"/>
              <a:gd name="connsiteX8" fmla="*/ 0 w 6862743"/>
              <a:gd name="connsiteY8" fmla="*/ 0 h 11809733"/>
              <a:gd name="connsiteX9" fmla="*/ 0 w 6862743"/>
              <a:gd name="connsiteY9" fmla="*/ 11809733 h 11809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3" h="11809733">
                <a:moveTo>
                  <a:pt x="6862743" y="11809733"/>
                </a:moveTo>
                <a:lnTo>
                  <a:pt x="6862743" y="7708334"/>
                </a:lnTo>
                <a:lnTo>
                  <a:pt x="4147292" y="7708334"/>
                </a:lnTo>
                <a:lnTo>
                  <a:pt x="4147292" y="7708332"/>
                </a:lnTo>
                <a:lnTo>
                  <a:pt x="6862743" y="7708332"/>
                </a:lnTo>
                <a:lnTo>
                  <a:pt x="4147291" y="4987262"/>
                </a:lnTo>
                <a:lnTo>
                  <a:pt x="4147291" y="3835308"/>
                </a:lnTo>
                <a:lnTo>
                  <a:pt x="307017" y="0"/>
                </a:lnTo>
                <a:lnTo>
                  <a:pt x="0" y="0"/>
                </a:lnTo>
                <a:lnTo>
                  <a:pt x="0" y="1180973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4" name="Freeform: Shape 23">
            <a:extLst>
              <a:ext uri="{FF2B5EF4-FFF2-40B4-BE49-F238E27FC236}">
                <a16:creationId xmlns:a16="http://schemas.microsoft.com/office/drawing/2014/main" id="{8E049265-431E-48DE-B7F7-4959930171DC}"/>
              </a:ext>
            </a:extLst>
          </p:cNvPr>
          <p:cNvSpPr/>
          <p:nvPr userDrawn="1"/>
        </p:nvSpPr>
        <p:spPr>
          <a:xfrm rot="16200000" flipV="1">
            <a:off x="2626806"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UpDiag">
            <a:fgClr>
              <a:schemeClr val="accent2"/>
            </a:fgClr>
            <a:bgClr>
              <a:schemeClr val="accen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Freeform: Shape 24">
            <a:extLst>
              <a:ext uri="{FF2B5EF4-FFF2-40B4-BE49-F238E27FC236}">
                <a16:creationId xmlns:a16="http://schemas.microsoft.com/office/drawing/2014/main" id="{173E5F2D-1F8E-4DCC-857F-932C6C6539BB}"/>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ECB4C115-EFF9-405C-98BE-F4077B9730D0}"/>
              </a:ext>
            </a:extLst>
          </p:cNvPr>
          <p:cNvSpPr/>
          <p:nvPr userDrawn="1"/>
        </p:nvSpPr>
        <p:spPr>
          <a:xfrm>
            <a:off x="533399" y="914400"/>
            <a:ext cx="1944914" cy="1944914"/>
          </a:xfrm>
          <a:prstGeom prst="ellipse">
            <a:avLst/>
          </a:prstGeom>
          <a:solidFill>
            <a:schemeClr val="accent1">
              <a:lumMod val="50000"/>
            </a:schemeClr>
          </a:solidFill>
          <a:ln w="76200">
            <a:solidFill>
              <a:schemeClr val="accent1">
                <a:alpha val="5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itle 1">
            <a:extLst>
              <a:ext uri="{FF2B5EF4-FFF2-40B4-BE49-F238E27FC236}">
                <a16:creationId xmlns:a16="http://schemas.microsoft.com/office/drawing/2014/main" id="{C9A300DD-BB54-44ED-A7E4-01CD41EC930F}"/>
              </a:ext>
            </a:extLst>
          </p:cNvPr>
          <p:cNvSpPr txBox="1">
            <a:spLocks/>
          </p:cNvSpPr>
          <p:nvPr userDrawn="1"/>
        </p:nvSpPr>
        <p:spPr>
          <a:xfrm>
            <a:off x="956993" y="923305"/>
            <a:ext cx="1005115" cy="2859313"/>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lang="en-GB" sz="3600" b="0" i="0" kern="1200" dirty="0">
                <a:solidFill>
                  <a:schemeClr val="bg1"/>
                </a:solidFill>
                <a:latin typeface="Trebuchet MS" panose="020B0603020202020204" pitchFamily="34" charset="0"/>
                <a:ea typeface="+mj-ea"/>
                <a:cs typeface="+mj-cs"/>
              </a:defRPr>
            </a:lvl1pPr>
          </a:lstStyle>
          <a:p>
            <a:pPr algn="ctr"/>
            <a:r>
              <a:rPr lang="en-US" sz="18400" noProof="0" dirty="0">
                <a:solidFill>
                  <a:schemeClr val="accent1">
                    <a:lumMod val="60000"/>
                    <a:lumOff val="40000"/>
                  </a:schemeClr>
                </a:solidFill>
                <a:latin typeface="+mj-lt"/>
              </a:rPr>
              <a:t>“</a:t>
            </a:r>
          </a:p>
        </p:txBody>
      </p:sp>
      <p:sp>
        <p:nvSpPr>
          <p:cNvPr id="2" name="Title 1">
            <a:extLst>
              <a:ext uri="{FF2B5EF4-FFF2-40B4-BE49-F238E27FC236}">
                <a16:creationId xmlns:a16="http://schemas.microsoft.com/office/drawing/2014/main" id="{42374B20-3E42-44AF-BEF1-8AB33067395C}"/>
              </a:ext>
            </a:extLst>
          </p:cNvPr>
          <p:cNvSpPr>
            <a:spLocks noGrp="1"/>
          </p:cNvSpPr>
          <p:nvPr>
            <p:ph type="title" hasCustomPrompt="1"/>
          </p:nvPr>
        </p:nvSpPr>
        <p:spPr>
          <a:xfrm>
            <a:off x="533399" y="3200400"/>
            <a:ext cx="7551057" cy="2859313"/>
          </a:xfrm>
        </p:spPr>
        <p:txBody>
          <a:bodyPr vert="horz" lIns="91440" tIns="45720" rIns="91440" bIns="45720" rtlCol="0" anchor="t">
            <a:normAutofit/>
          </a:bodyPr>
          <a:lstStyle>
            <a:lvl1pPr>
              <a:lnSpc>
                <a:spcPct val="100000"/>
              </a:lnSpc>
              <a:defRPr lang="en-GB" sz="3200" b="0" i="0" dirty="0">
                <a:solidFill>
                  <a:schemeClr val="bg1"/>
                </a:solidFill>
                <a:latin typeface="+mj-lt"/>
              </a:defRPr>
            </a:lvl1pPr>
          </a:lstStyle>
          <a:p>
            <a:pPr lvl="0"/>
            <a:r>
              <a:rPr lang="en-US" noProof="0"/>
              <a:t>Quote</a:t>
            </a:r>
          </a:p>
        </p:txBody>
      </p:sp>
      <p:sp>
        <p:nvSpPr>
          <p:cNvPr id="19" name="Slide Number Placeholder 4">
            <a:extLst>
              <a:ext uri="{FF2B5EF4-FFF2-40B4-BE49-F238E27FC236}">
                <a16:creationId xmlns:a16="http://schemas.microsoft.com/office/drawing/2014/main" id="{A4E6C1FF-5925-42B3-B7F9-0A0031BDAD30}"/>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753169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Text Placeholder 22">
            <a:extLst>
              <a:ext uri="{FF2B5EF4-FFF2-40B4-BE49-F238E27FC236}">
                <a16:creationId xmlns:a16="http://schemas.microsoft.com/office/drawing/2014/main" id="{03618670-D1E4-466C-BDB5-FC890AC31457}"/>
              </a:ext>
            </a:extLst>
          </p:cNvPr>
          <p:cNvSpPr>
            <a:spLocks noGrp="1"/>
          </p:cNvSpPr>
          <p:nvPr>
            <p:ph type="body" sz="quarter" idx="13"/>
          </p:nvPr>
        </p:nvSpPr>
        <p:spPr>
          <a:xfrm>
            <a:off x="444500" y="1625385"/>
            <a:ext cx="6718300" cy="4093243"/>
          </a:xfrm>
        </p:spPr>
        <p:txBody>
          <a:bodyPr>
            <a:noAutofit/>
          </a:bodyPr>
          <a:lstStyle>
            <a:lvl1pPr>
              <a:lnSpc>
                <a:spcPct val="100000"/>
              </a:lnSpc>
              <a:spcBef>
                <a:spcPts val="600"/>
              </a:spcBef>
              <a:spcAft>
                <a:spcPts val="400"/>
              </a:spcAft>
              <a:defRPr sz="1600">
                <a:solidFill>
                  <a:schemeClr val="bg1"/>
                </a:solidFill>
                <a:latin typeface="+mn-lt"/>
                <a:cs typeface="Arial" panose="020B0604020202020204" pitchFamily="34" charset="0"/>
              </a:defRPr>
            </a:lvl1pPr>
            <a:lvl2pPr>
              <a:lnSpc>
                <a:spcPct val="100000"/>
              </a:lnSpc>
              <a:spcBef>
                <a:spcPts val="600"/>
              </a:spcBef>
              <a:spcAft>
                <a:spcPts val="400"/>
              </a:spcAft>
              <a:defRPr sz="1400">
                <a:solidFill>
                  <a:schemeClr val="bg1"/>
                </a:solidFill>
                <a:latin typeface="+mn-lt"/>
                <a:cs typeface="Arial" panose="020B0604020202020204" pitchFamily="34" charset="0"/>
              </a:defRPr>
            </a:lvl2pPr>
            <a:lvl3pPr>
              <a:lnSpc>
                <a:spcPct val="100000"/>
              </a:lnSpc>
              <a:spcBef>
                <a:spcPts val="600"/>
              </a:spcBef>
              <a:spcAft>
                <a:spcPts val="400"/>
              </a:spcAft>
              <a:defRPr sz="1200">
                <a:solidFill>
                  <a:schemeClr val="bg1"/>
                </a:solidFill>
                <a:latin typeface="+mn-lt"/>
                <a:cs typeface="Arial" panose="020B0604020202020204" pitchFamily="34" charset="0"/>
              </a:defRPr>
            </a:lvl3pPr>
            <a:lvl4pPr>
              <a:defRPr sz="1400">
                <a:solidFill>
                  <a:schemeClr val="bg1"/>
                </a:solidFill>
                <a:latin typeface="Arial" panose="020B0604020202020204" pitchFamily="34" charset="0"/>
                <a:cs typeface="Arial" panose="020B0604020202020204" pitchFamily="34" charset="0"/>
              </a:defRPr>
            </a:lvl4pPr>
            <a:lvl5pPr>
              <a:defRPr sz="1400">
                <a:solidFill>
                  <a:schemeClr val="bg1"/>
                </a:solidFill>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274574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7" name="Text Placeholder 6">
            <a:extLst>
              <a:ext uri="{FF2B5EF4-FFF2-40B4-BE49-F238E27FC236}">
                <a16:creationId xmlns:a16="http://schemas.microsoft.com/office/drawing/2014/main" id="{7E0C167E-2626-40DB-AACF-D02543E29BB3}"/>
              </a:ext>
            </a:extLst>
          </p:cNvPr>
          <p:cNvSpPr>
            <a:spLocks noGrp="1"/>
          </p:cNvSpPr>
          <p:nvPr>
            <p:ph type="body" sz="quarter" idx="13"/>
          </p:nvPr>
        </p:nvSpPr>
        <p:spPr>
          <a:xfrm>
            <a:off x="1409700" y="1749570"/>
            <a:ext cx="9372600" cy="3358860"/>
          </a:xfrm>
        </p:spPr>
        <p:txBody>
          <a:bodyPr anchor="ctr">
            <a:normAutofit/>
          </a:bodyPr>
          <a:lstStyle>
            <a:lvl1pPr marL="0" indent="0" algn="ctr">
              <a:buNone/>
              <a:defRPr sz="6000">
                <a:solidFill>
                  <a:schemeClr val="bg1"/>
                </a:solidFill>
              </a:defRPr>
            </a:lvl1pPr>
          </a:lstStyle>
          <a:p>
            <a:pPr lvl="0"/>
            <a:r>
              <a:rPr lang="en-US" noProof="0"/>
              <a:t>Click to edit Master text styles</a:t>
            </a:r>
          </a:p>
        </p:txBody>
      </p:sp>
    </p:spTree>
    <p:extLst>
      <p:ext uri="{BB962C8B-B14F-4D97-AF65-F5344CB8AC3E}">
        <p14:creationId xmlns:p14="http://schemas.microsoft.com/office/powerpoint/2010/main" val="2904744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6" name="Group 5">
            <a:extLst>
              <a:ext uri="{FF2B5EF4-FFF2-40B4-BE49-F238E27FC236}">
                <a16:creationId xmlns:a16="http://schemas.microsoft.com/office/drawing/2014/main" id="{D9EBF8BB-A805-4DDB-B459-082F99815B95}"/>
              </a:ext>
            </a:extLst>
          </p:cNvPr>
          <p:cNvGrpSpPr/>
          <p:nvPr userDrawn="1"/>
        </p:nvGrpSpPr>
        <p:grpSpPr>
          <a:xfrm>
            <a:off x="-1" y="1357409"/>
            <a:ext cx="12192001" cy="4846320"/>
            <a:chOff x="-1" y="1357409"/>
            <a:chExt cx="12192001" cy="4917518"/>
          </a:xfrm>
        </p:grpSpPr>
        <p:sp>
          <p:nvSpPr>
            <p:cNvPr id="19" name="Rectangle: Single Corner Snipped 18">
              <a:extLst>
                <a:ext uri="{FF2B5EF4-FFF2-40B4-BE49-F238E27FC236}">
                  <a16:creationId xmlns:a16="http://schemas.microsoft.com/office/drawing/2014/main" id="{5D638788-DD47-45E7-939A-FA108A818173}"/>
                </a:ext>
              </a:extLst>
            </p:cNvPr>
            <p:cNvSpPr/>
            <p:nvPr userDrawn="1"/>
          </p:nvSpPr>
          <p:spPr>
            <a:xfrm flipV="1">
              <a:off x="-1" y="1357409"/>
              <a:ext cx="12192000" cy="4917518"/>
            </a:xfrm>
            <a:prstGeom prst="snip1Rect">
              <a:avLst>
                <a:gd name="adj" fmla="val 0"/>
              </a:avLst>
            </a:prstGeom>
            <a:pattFill prst="dkVert">
              <a:fgClr>
                <a:srgbClr val="0C4360"/>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 name="Rectangle: Single Corner Snipped 2">
              <a:extLst>
                <a:ext uri="{FF2B5EF4-FFF2-40B4-BE49-F238E27FC236}">
                  <a16:creationId xmlns:a16="http://schemas.microsoft.com/office/drawing/2014/main" id="{74BDECEF-EEFE-4332-B3B2-BDE4F82C10FC}"/>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1B0E15-6FC5-434E-8780-B186D9DB0CD0}"/>
              </a:ext>
            </a:extLst>
          </p:cNvPr>
          <p:cNvSpPr>
            <a:spLocks noGrp="1"/>
          </p:cNvSpPr>
          <p:nvPr>
            <p:ph type="title"/>
          </p:nvPr>
        </p:nvSpPr>
        <p:spPr>
          <a:xfrm>
            <a:off x="838200" y="365125"/>
            <a:ext cx="108204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9C7B128-34F3-405C-B601-8BAFDB43499C}"/>
              </a:ext>
            </a:extLst>
          </p:cNvPr>
          <p:cNvSpPr>
            <a:spLocks noGrp="1"/>
          </p:cNvSpPr>
          <p:nvPr>
            <p:ph type="body" idx="1"/>
          </p:nvPr>
        </p:nvSpPr>
        <p:spPr>
          <a:xfrm>
            <a:off x="838200" y="1825625"/>
            <a:ext cx="108204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Slide Number Placeholder 5">
            <a:extLst>
              <a:ext uri="{FF2B5EF4-FFF2-40B4-BE49-F238E27FC236}">
                <a16:creationId xmlns:a16="http://schemas.microsoft.com/office/drawing/2014/main" id="{9F5A7754-E8C7-438B-922D-9027C6CF58E2}"/>
              </a:ext>
            </a:extLst>
          </p:cNvPr>
          <p:cNvSpPr>
            <a:spLocks noGrp="1"/>
          </p:cNvSpPr>
          <p:nvPr>
            <p:ph type="sldNum" sz="quarter" idx="4"/>
          </p:nvPr>
        </p:nvSpPr>
        <p:spPr>
          <a:xfrm>
            <a:off x="11112500" y="6356350"/>
            <a:ext cx="660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3D6C4-4840-40CC-AC84-17E24B3B7BDE}" type="slidenum">
              <a:rPr lang="en-US" noProof="0" smtClean="0"/>
              <a:t>‹#›</a:t>
            </a:fld>
            <a:endParaRPr lang="en-US" noProof="0" dirty="0"/>
          </a:p>
        </p:txBody>
      </p:sp>
      <p:sp>
        <p:nvSpPr>
          <p:cNvPr id="5" name="Rectangle 4">
            <a:extLst>
              <a:ext uri="{FF2B5EF4-FFF2-40B4-BE49-F238E27FC236}">
                <a16:creationId xmlns:a16="http://schemas.microsoft.com/office/drawing/2014/main" id="{7CDDDB7D-9189-9548-A2B9-81DC62C3C1A3}"/>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9">
            <a:extLst>
              <a:ext uri="{FF2B5EF4-FFF2-40B4-BE49-F238E27FC236}">
                <a16:creationId xmlns:a16="http://schemas.microsoft.com/office/drawing/2014/main" id="{096D8877-6B4A-4540-8927-767DD7401718}"/>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17">
            <a:extLst>
              <a:ext uri="{FF2B5EF4-FFF2-40B4-BE49-F238E27FC236}">
                <a16:creationId xmlns:a16="http://schemas.microsoft.com/office/drawing/2014/main" id="{5AF2E123-FE0F-8541-8E36-5030C450AA7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11">
            <a:extLst>
              <a:ext uri="{FF2B5EF4-FFF2-40B4-BE49-F238E27FC236}">
                <a16:creationId xmlns:a16="http://schemas.microsoft.com/office/drawing/2014/main" id="{E5519D99-3B68-924A-9CD0-14B911711CA8}"/>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7">
            <a:extLst>
              <a:ext uri="{FF2B5EF4-FFF2-40B4-BE49-F238E27FC236}">
                <a16:creationId xmlns:a16="http://schemas.microsoft.com/office/drawing/2014/main" id="{A09E21A9-FBEF-144C-A152-FE484F3C55C1}"/>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Title 1">
            <a:extLst>
              <a:ext uri="{FF2B5EF4-FFF2-40B4-BE49-F238E27FC236}">
                <a16:creationId xmlns:a16="http://schemas.microsoft.com/office/drawing/2014/main" id="{70C7F2CB-A8CE-1545-A08D-93592C4BAEEA}"/>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2" name="Group 11">
            <a:extLst>
              <a:ext uri="{FF2B5EF4-FFF2-40B4-BE49-F238E27FC236}">
                <a16:creationId xmlns:a16="http://schemas.microsoft.com/office/drawing/2014/main" id="{7068FCE4-1B47-3C4B-B091-013120A97D09}"/>
              </a:ext>
            </a:extLst>
          </p:cNvPr>
          <p:cNvGrpSpPr/>
          <p:nvPr userDrawn="1"/>
        </p:nvGrpSpPr>
        <p:grpSpPr>
          <a:xfrm rot="16200000">
            <a:off x="499388" y="-322655"/>
            <a:ext cx="535531" cy="645309"/>
            <a:chOff x="10945855" y="7317026"/>
            <a:chExt cx="2483924" cy="2993104"/>
          </a:xfrm>
        </p:grpSpPr>
        <p:sp>
          <p:nvSpPr>
            <p:cNvPr id="13" name="Freeform: Shape 15">
              <a:extLst>
                <a:ext uri="{FF2B5EF4-FFF2-40B4-BE49-F238E27FC236}">
                  <a16:creationId xmlns:a16="http://schemas.microsoft.com/office/drawing/2014/main" id="{FEC3FDE7-F27E-5E4E-8752-287CAB7792D4}"/>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6">
              <a:extLst>
                <a:ext uri="{FF2B5EF4-FFF2-40B4-BE49-F238E27FC236}">
                  <a16:creationId xmlns:a16="http://schemas.microsoft.com/office/drawing/2014/main" id="{81C902DB-0D21-5044-82B6-9E7A70A1BF62}"/>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BE1E08A0-195D-694F-947B-986A76FBB93E}"/>
              </a:ext>
            </a:extLst>
          </p:cNvPr>
          <p:cNvGrpSpPr/>
          <p:nvPr userDrawn="1"/>
        </p:nvGrpSpPr>
        <p:grpSpPr>
          <a:xfrm>
            <a:off x="-1" y="1357409"/>
            <a:ext cx="12192001" cy="4846320"/>
            <a:chOff x="-1" y="1357409"/>
            <a:chExt cx="12192001" cy="4917518"/>
          </a:xfrm>
        </p:grpSpPr>
        <p:sp>
          <p:nvSpPr>
            <p:cNvPr id="16" name="Rectangle: Single Corner Snipped 18">
              <a:extLst>
                <a:ext uri="{FF2B5EF4-FFF2-40B4-BE49-F238E27FC236}">
                  <a16:creationId xmlns:a16="http://schemas.microsoft.com/office/drawing/2014/main" id="{ED5DFFCD-1EE3-E64E-B51F-BD7D72413E0B}"/>
                </a:ext>
              </a:extLst>
            </p:cNvPr>
            <p:cNvSpPr/>
            <p:nvPr userDrawn="1"/>
          </p:nvSpPr>
          <p:spPr>
            <a:xfrm flipV="1">
              <a:off x="-1" y="1357409"/>
              <a:ext cx="12192000" cy="4917518"/>
            </a:xfrm>
            <a:prstGeom prst="snip1Rect">
              <a:avLst>
                <a:gd name="adj" fmla="val 0"/>
              </a:avLst>
            </a:prstGeom>
            <a:pattFill prst="dkVert">
              <a:fgClr>
                <a:schemeClr val="accent5"/>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7" name="Rectangle: Single Corner Snipped 2">
              <a:extLst>
                <a:ext uri="{FF2B5EF4-FFF2-40B4-BE49-F238E27FC236}">
                  <a16:creationId xmlns:a16="http://schemas.microsoft.com/office/drawing/2014/main" id="{C12DB3CA-8E64-AA43-BFBE-A2CA9A816DBE}"/>
                </a:ext>
              </a:extLst>
            </p:cNvPr>
            <p:cNvSpPr/>
            <p:nvPr userDrawn="1"/>
          </p:nvSpPr>
          <p:spPr>
            <a:xfrm flipV="1">
              <a:off x="-1" y="1357409"/>
              <a:ext cx="12192001" cy="4917518"/>
            </a:xfrm>
            <a:prstGeom prst="snip1Rect">
              <a:avLst>
                <a:gd name="adj" fmla="val 1967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8" name="Freeform: Shape 23">
            <a:extLst>
              <a:ext uri="{FF2B5EF4-FFF2-40B4-BE49-F238E27FC236}">
                <a16:creationId xmlns:a16="http://schemas.microsoft.com/office/drawing/2014/main" id="{A587DEFD-D470-4142-8E0D-A71DDB147C92}"/>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Slide Number Placeholder 4">
            <a:extLst>
              <a:ext uri="{FF2B5EF4-FFF2-40B4-BE49-F238E27FC236}">
                <a16:creationId xmlns:a16="http://schemas.microsoft.com/office/drawing/2014/main" id="{7D9BF857-7910-734D-A217-5E3344220AA2}"/>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6660933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6" r:id="rId4"/>
    <p:sldLayoutId id="2147483654" r:id="rId5"/>
    <p:sldLayoutId id="2147483661" r:id="rId6"/>
    <p:sldLayoutId id="2147483677" r:id="rId7"/>
    <p:sldLayoutId id="2147483674" r:id="rId8"/>
    <p:sldLayoutId id="2147483665" r:id="rId9"/>
    <p:sldLayoutId id="2147483673" r:id="rId10"/>
    <p:sldLayoutId id="2147483662" r:id="rId11"/>
    <p:sldLayoutId id="2147483663" r:id="rId12"/>
    <p:sldLayoutId id="2147483664" r:id="rId13"/>
    <p:sldLayoutId id="2147483675" r:id="rId14"/>
    <p:sldLayoutId id="2147483676" r:id="rId15"/>
    <p:sldLayoutId id="2147483672" r:id="rId16"/>
    <p:sldLayoutId id="2147483667" r:id="rId17"/>
    <p:sldLayoutId id="214748366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0.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www.artisanlakescdd.org/"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title"/>
          </p:nvPr>
        </p:nvSpPr>
        <p:spPr>
          <a:xfrm>
            <a:off x="853209" y="4040154"/>
            <a:ext cx="7781544" cy="714725"/>
          </a:xfrm>
        </p:spPr>
        <p:txBody>
          <a:bodyPr anchor="b">
            <a:normAutofit/>
          </a:bodyPr>
          <a:lstStyle/>
          <a:p>
            <a:pPr algn="ctr"/>
            <a:r>
              <a:rPr lang="en-US" sz="3000" dirty="0"/>
              <a:t>GENERAL OPERATIONS BUDGET</a:t>
            </a:r>
          </a:p>
        </p:txBody>
      </p:sp>
      <p:sp>
        <p:nvSpPr>
          <p:cNvPr id="3" name="Subtitle 2">
            <a:extLst>
              <a:ext uri="{FF2B5EF4-FFF2-40B4-BE49-F238E27FC236}">
                <a16:creationId xmlns:a16="http://schemas.microsoft.com/office/drawing/2014/main" id="{0D537F64-4C96-4AA8-BB21-E8053A3186DD}"/>
              </a:ext>
            </a:extLst>
          </p:cNvPr>
          <p:cNvSpPr>
            <a:spLocks noGrp="1"/>
          </p:cNvSpPr>
          <p:nvPr>
            <p:ph type="body" idx="1"/>
          </p:nvPr>
        </p:nvSpPr>
        <p:spPr>
          <a:xfrm>
            <a:off x="345233" y="4754880"/>
            <a:ext cx="9171991" cy="365760"/>
          </a:xfrm>
        </p:spPr>
        <p:txBody>
          <a:bodyPr>
            <a:normAutofit/>
          </a:bodyPr>
          <a:lstStyle/>
          <a:p>
            <a:pPr marL="0" indent="0" algn="ctr">
              <a:buNone/>
            </a:pPr>
            <a:r>
              <a:rPr lang="en-US" dirty="0"/>
              <a:t>ARTISAN LAKES COMMUNITY DEVELOPMENT DISTRICT</a:t>
            </a:r>
          </a:p>
        </p:txBody>
      </p:sp>
      <p:sp>
        <p:nvSpPr>
          <p:cNvPr id="16" name="Slide Number Placeholder 3">
            <a:extLst>
              <a:ext uri="{FF2B5EF4-FFF2-40B4-BE49-F238E27FC236}">
                <a16:creationId xmlns:a16="http://schemas.microsoft.com/office/drawing/2014/main" id="{D41A506E-84DB-F9C3-5391-77C47A94496B}"/>
              </a:ext>
            </a:extLst>
          </p:cNvPr>
          <p:cNvSpPr>
            <a:spLocks noGrp="1"/>
          </p:cNvSpPr>
          <p:nvPr>
            <p:ph type="sldNum" sz="quarter" idx="12"/>
          </p:nvPr>
        </p:nvSpPr>
        <p:spPr>
          <a:xfrm>
            <a:off x="11252200" y="6315075"/>
            <a:ext cx="406400" cy="365125"/>
          </a:xfrm>
        </p:spPr>
        <p:txBody>
          <a:bodyPr/>
          <a:lstStyle/>
          <a:p>
            <a:pPr>
              <a:spcAft>
                <a:spcPts val="600"/>
              </a:spcAft>
            </a:pPr>
            <a:fld id="{C263D6C4-4840-40CC-AC84-17E24B3B7BDE}" type="slidenum">
              <a:rPr lang="en-US" noProof="0" smtClean="0"/>
              <a:pPr>
                <a:spcAft>
                  <a:spcPts val="600"/>
                </a:spcAft>
              </a:pPr>
              <a:t>1</a:t>
            </a:fld>
            <a:endParaRPr lang="en-US" noProof="0"/>
          </a:p>
        </p:txBody>
      </p:sp>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0715F-52D8-787E-16EC-E46E53F43C4C}"/>
              </a:ext>
            </a:extLst>
          </p:cNvPr>
          <p:cNvSpPr>
            <a:spLocks noGrp="1"/>
          </p:cNvSpPr>
          <p:nvPr>
            <p:ph type="title"/>
          </p:nvPr>
        </p:nvSpPr>
        <p:spPr/>
        <p:txBody>
          <a:bodyPr/>
          <a:lstStyle/>
          <a:p>
            <a:r>
              <a:rPr lang="en-US" dirty="0"/>
              <a:t>COMPONENTS OF BUDGET</a:t>
            </a:r>
          </a:p>
        </p:txBody>
      </p:sp>
      <p:sp>
        <p:nvSpPr>
          <p:cNvPr id="3" name="Slide Number Placeholder 2">
            <a:extLst>
              <a:ext uri="{FF2B5EF4-FFF2-40B4-BE49-F238E27FC236}">
                <a16:creationId xmlns:a16="http://schemas.microsoft.com/office/drawing/2014/main" id="{E826599A-83AB-CB82-D414-BA74A49CCC06}"/>
              </a:ext>
            </a:extLst>
          </p:cNvPr>
          <p:cNvSpPr>
            <a:spLocks noGrp="1"/>
          </p:cNvSpPr>
          <p:nvPr>
            <p:ph type="sldNum" sz="quarter" idx="12"/>
          </p:nvPr>
        </p:nvSpPr>
        <p:spPr/>
        <p:txBody>
          <a:bodyPr/>
          <a:lstStyle/>
          <a:p>
            <a:fld id="{C263D6C4-4840-40CC-AC84-17E24B3B7BDE}" type="slidenum">
              <a:rPr lang="en-US" noProof="0" smtClean="0"/>
              <a:pPr/>
              <a:t>10</a:t>
            </a:fld>
            <a:endParaRPr lang="en-US" noProof="0" dirty="0"/>
          </a:p>
        </p:txBody>
      </p:sp>
      <p:sp>
        <p:nvSpPr>
          <p:cNvPr id="4" name="Content Placeholder 3">
            <a:extLst>
              <a:ext uri="{FF2B5EF4-FFF2-40B4-BE49-F238E27FC236}">
                <a16:creationId xmlns:a16="http://schemas.microsoft.com/office/drawing/2014/main" id="{3EF91E12-FB9D-F5F1-B1E1-BAAC5100CA70}"/>
              </a:ext>
            </a:extLst>
          </p:cNvPr>
          <p:cNvSpPr>
            <a:spLocks noGrp="1"/>
          </p:cNvSpPr>
          <p:nvPr>
            <p:ph sz="half" idx="1"/>
          </p:nvPr>
        </p:nvSpPr>
        <p:spPr/>
        <p:txBody>
          <a:bodyPr>
            <a:normAutofit fontScale="92000" lnSpcReduction="20000"/>
          </a:bodyPr>
          <a:lstStyle/>
          <a:p>
            <a:r>
              <a:rPr lang="en-US" dirty="0"/>
              <a:t>GENERAL FUND</a:t>
            </a:r>
          </a:p>
          <a:p>
            <a:pPr lvl="1"/>
            <a:r>
              <a:rPr lang="en-US" dirty="0"/>
              <a:t>PAYS FOR OPERATIONS, MAINTENANCE.</a:t>
            </a:r>
          </a:p>
          <a:p>
            <a:pPr lvl="2"/>
            <a:r>
              <a:rPr lang="en-US" b="1" dirty="0"/>
              <a:t>STORMWATER MANAGEMENT SERVICES</a:t>
            </a:r>
          </a:p>
          <a:p>
            <a:pPr lvl="3"/>
            <a:r>
              <a:rPr lang="en-US" dirty="0"/>
              <a:t>Asset Management – Aquatic Maintenance – Oversight, contractor coordination, inspections, reporting, and Board support.</a:t>
            </a:r>
          </a:p>
          <a:p>
            <a:pPr lvl="3"/>
            <a:r>
              <a:rPr lang="en-US" dirty="0"/>
              <a:t>Aquatic Maintenance – Routine aquatic maintenance of 41 lakes consisting of approximately 52,096 linear feet and 68.13 acres.</a:t>
            </a:r>
          </a:p>
          <a:p>
            <a:pPr lvl="3"/>
            <a:r>
              <a:rPr lang="en-US" dirty="0"/>
              <a:t>Littoral Shelf Plantings – Installation, enhancement, and replacement of littoral shelf plantings throughout the District.</a:t>
            </a:r>
          </a:p>
          <a:p>
            <a:pPr lvl="3"/>
            <a:r>
              <a:rPr lang="en-US" dirty="0"/>
              <a:t>Lake Bank Maintenance – Repairs to shoreline erosion areas, bank stabilization, and re-sodding as needed.</a:t>
            </a:r>
          </a:p>
          <a:p>
            <a:pPr lvl="3"/>
            <a:r>
              <a:rPr lang="en-US" dirty="0"/>
              <a:t>Midge Fly Treatments – Treatments performed on an as-needed basis throughout the District.</a:t>
            </a:r>
          </a:p>
          <a:p>
            <a:pPr lvl="3"/>
            <a:r>
              <a:rPr lang="en-US" dirty="0"/>
              <a:t>Storm Drainage Inspections – Inspection of storm drainage structures, catch basins, control structures, outfalls, and associated infrastructure throughout the District.</a:t>
            </a:r>
          </a:p>
          <a:p>
            <a:pPr lvl="3"/>
            <a:endParaRPr lang="en-US" dirty="0"/>
          </a:p>
          <a:p>
            <a:pPr marL="1371600" lvl="3" indent="0">
              <a:buNone/>
            </a:pPr>
            <a:endParaRPr lang="en-US" dirty="0"/>
          </a:p>
        </p:txBody>
      </p:sp>
      <p:sp>
        <p:nvSpPr>
          <p:cNvPr id="5" name="Content Placeholder 4">
            <a:extLst>
              <a:ext uri="{FF2B5EF4-FFF2-40B4-BE49-F238E27FC236}">
                <a16:creationId xmlns:a16="http://schemas.microsoft.com/office/drawing/2014/main" id="{9DAC8BB1-E189-24FD-0CC4-6F9C45EF0322}"/>
              </a:ext>
            </a:extLst>
          </p:cNvPr>
          <p:cNvSpPr>
            <a:spLocks noGrp="1"/>
          </p:cNvSpPr>
          <p:nvPr>
            <p:ph sz="half" idx="2"/>
          </p:nvPr>
        </p:nvSpPr>
        <p:spPr>
          <a:xfrm>
            <a:off x="5451895" y="1517715"/>
            <a:ext cx="6206706" cy="4659248"/>
          </a:xfrm>
        </p:spPr>
        <p:txBody>
          <a:bodyPr>
            <a:normAutofit/>
          </a:bodyPr>
          <a:lstStyle/>
          <a:p>
            <a:pPr marL="1257300" lvl="2" indent="-342900">
              <a:lnSpc>
                <a:spcPct val="70000"/>
              </a:lnSpc>
            </a:pPr>
            <a:r>
              <a:rPr lang="en-US" sz="1500" b="1" dirty="0"/>
              <a:t>PRESERVE SERVICES</a:t>
            </a:r>
          </a:p>
          <a:p>
            <a:pPr marL="1657350" lvl="3" indent="-285750">
              <a:lnSpc>
                <a:spcPct val="70000"/>
              </a:lnSpc>
            </a:pPr>
            <a:r>
              <a:rPr lang="en-US" sz="1300" dirty="0"/>
              <a:t>Asset Management – Preserve Maintenance – Oversight, contractor coordination, inspections, reporting, and Board  oversight and support.</a:t>
            </a:r>
          </a:p>
          <a:p>
            <a:pPr marL="1657350" lvl="3" indent="-285750">
              <a:lnSpc>
                <a:spcPct val="70000"/>
              </a:lnSpc>
            </a:pPr>
            <a:r>
              <a:rPr lang="en-US" sz="1300" dirty="0"/>
              <a:t>Preserve Maintenance – Quarterly maintenance of 14 preserve buffer areas, performed four (4) times per year.</a:t>
            </a:r>
          </a:p>
          <a:p>
            <a:pPr marL="914400" lvl="2" indent="0">
              <a:buNone/>
            </a:pPr>
            <a:endParaRPr lang="en-US" dirty="0"/>
          </a:p>
        </p:txBody>
      </p:sp>
      <p:pic>
        <p:nvPicPr>
          <p:cNvPr id="1026" name="Picture 2" descr="ACvplmMCaAN60Zg8JLmmpJzP4YO3Y-L7riSWpBqV4onMEfnRm_MU59g3rx8Ub4gOlSHCEgN1BXZnuDVFlbdnwfpQlhYosFNmMgvOyPqoTfIgM_hgIXXbFor1X3ndvGtvnaDvDB_1528=s260-w260-h208-n-k-no">
            <a:extLst>
              <a:ext uri="{FF2B5EF4-FFF2-40B4-BE49-F238E27FC236}">
                <a16:creationId xmlns:a16="http://schemas.microsoft.com/office/drawing/2014/main" id="{3F84E6AA-DC50-4A59-D1B9-3BFCD2B330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5259" y="2895682"/>
            <a:ext cx="3952047" cy="2702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1158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480" y="182880"/>
            <a:ext cx="7248138" cy="461665"/>
          </a:xfrm>
          <a:prstGeom prst="rect">
            <a:avLst/>
          </a:prstGeom>
          <a:noFill/>
        </p:spPr>
        <p:txBody>
          <a:bodyPr wrap="none">
            <a:spAutoFit/>
          </a:bodyPr>
          <a:lstStyle/>
          <a:p>
            <a:pPr>
              <a:defRPr sz="2400" b="1">
                <a:solidFill>
                  <a:srgbClr val="1F374A"/>
                </a:solidFill>
              </a:defRPr>
            </a:pPr>
            <a:r>
              <a:rPr>
                <a:solidFill>
                  <a:schemeClr val="bg1"/>
                </a:solidFill>
              </a:rPr>
              <a:t>Artisan Lakes CDD — Pond &amp; Wetland Acreages</a:t>
            </a:r>
          </a:p>
        </p:txBody>
      </p:sp>
      <p:sp>
        <p:nvSpPr>
          <p:cNvPr id="3" name="Rectangle 2"/>
          <p:cNvSpPr/>
          <p:nvPr/>
        </p:nvSpPr>
        <p:spPr>
          <a:xfrm>
            <a:off x="411480" y="841248"/>
            <a:ext cx="7543800" cy="347472"/>
          </a:xfrm>
          <a:prstGeom prst="rect">
            <a:avLst/>
          </a:prstGeom>
          <a:solidFill>
            <a:srgbClr val="1F4E79"/>
          </a:solidFill>
          <a:ln>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defRPr>
            </a:pPr>
            <a:r>
              <a:t>Stormwater Ponds  |  Total: 67.91 acres</a:t>
            </a:r>
          </a:p>
        </p:txBody>
      </p:sp>
      <p:graphicFrame>
        <p:nvGraphicFramePr>
          <p:cNvPr id="4" name="Table 3"/>
          <p:cNvGraphicFramePr>
            <a:graphicFrameLocks noGrp="1"/>
          </p:cNvGraphicFramePr>
          <p:nvPr/>
        </p:nvGraphicFramePr>
        <p:xfrm>
          <a:off x="411480" y="1225296"/>
          <a:ext cx="7543797" cy="5239512"/>
        </p:xfrm>
        <a:graphic>
          <a:graphicData uri="http://schemas.openxmlformats.org/drawingml/2006/table">
            <a:tbl>
              <a:tblPr firstRow="1" bandRow="1">
                <a:tableStyleId>{5C22544A-7EE6-4342-B048-85BDC9FD1C3A}</a:tableStyleId>
              </a:tblPr>
              <a:tblGrid>
                <a:gridCol w="1307592">
                  <a:extLst>
                    <a:ext uri="{9D8B030D-6E8A-4147-A177-3AD203B41FA5}">
                      <a16:colId xmlns:a16="http://schemas.microsoft.com/office/drawing/2014/main" val="20000"/>
                    </a:ext>
                  </a:extLst>
                </a:gridCol>
                <a:gridCol w="1207007">
                  <a:extLst>
                    <a:ext uri="{9D8B030D-6E8A-4147-A177-3AD203B41FA5}">
                      <a16:colId xmlns:a16="http://schemas.microsoft.com/office/drawing/2014/main" val="20001"/>
                    </a:ext>
                  </a:extLst>
                </a:gridCol>
                <a:gridCol w="1307592">
                  <a:extLst>
                    <a:ext uri="{9D8B030D-6E8A-4147-A177-3AD203B41FA5}">
                      <a16:colId xmlns:a16="http://schemas.microsoft.com/office/drawing/2014/main" val="20002"/>
                    </a:ext>
                  </a:extLst>
                </a:gridCol>
                <a:gridCol w="1207007">
                  <a:extLst>
                    <a:ext uri="{9D8B030D-6E8A-4147-A177-3AD203B41FA5}">
                      <a16:colId xmlns:a16="http://schemas.microsoft.com/office/drawing/2014/main" val="20003"/>
                    </a:ext>
                  </a:extLst>
                </a:gridCol>
                <a:gridCol w="1307592">
                  <a:extLst>
                    <a:ext uri="{9D8B030D-6E8A-4147-A177-3AD203B41FA5}">
                      <a16:colId xmlns:a16="http://schemas.microsoft.com/office/drawing/2014/main" val="20004"/>
                    </a:ext>
                  </a:extLst>
                </a:gridCol>
                <a:gridCol w="1207007">
                  <a:extLst>
                    <a:ext uri="{9D8B030D-6E8A-4147-A177-3AD203B41FA5}">
                      <a16:colId xmlns:a16="http://schemas.microsoft.com/office/drawing/2014/main" val="20005"/>
                    </a:ext>
                  </a:extLst>
                </a:gridCol>
              </a:tblGrid>
              <a:tr h="374250">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extLst>
                  <a:ext uri="{0D108BD9-81ED-4DB2-BD59-A6C34878D82A}">
                    <a16:rowId xmlns:a16="http://schemas.microsoft.com/office/drawing/2014/main" val="10000"/>
                  </a:ext>
                </a:extLst>
              </a:tr>
              <a:tr h="374250">
                <a:tc>
                  <a:txBody>
                    <a:bodyPr/>
                    <a:lstStyle/>
                    <a:p>
                      <a:pPr algn="ctr">
                        <a:defRPr sz="1150"/>
                      </a:pPr>
                      <a:r>
                        <a:t>1E</a:t>
                      </a:r>
                    </a:p>
                  </a:txBody>
                  <a:tcPr marL="18288" marR="18288" marT="2743" marB="2743" anchor="ctr"/>
                </a:tc>
                <a:tc>
                  <a:txBody>
                    <a:bodyPr/>
                    <a:lstStyle/>
                    <a:p>
                      <a:pPr algn="ctr">
                        <a:defRPr sz="1150"/>
                      </a:pPr>
                      <a:r>
                        <a:t>2.38</a:t>
                      </a:r>
                    </a:p>
                  </a:txBody>
                  <a:tcPr marL="18288" marR="18288" marT="2743" marB="2743" anchor="ctr"/>
                </a:tc>
                <a:tc>
                  <a:txBody>
                    <a:bodyPr/>
                    <a:lstStyle/>
                    <a:p>
                      <a:pPr algn="ctr">
                        <a:defRPr sz="1150"/>
                      </a:pPr>
                      <a:r>
                        <a:t>10</a:t>
                      </a:r>
                    </a:p>
                  </a:txBody>
                  <a:tcPr marL="18288" marR="18288" marT="2743" marB="2743" anchor="ctr"/>
                </a:tc>
                <a:tc>
                  <a:txBody>
                    <a:bodyPr/>
                    <a:lstStyle/>
                    <a:p>
                      <a:pPr algn="ctr">
                        <a:defRPr sz="1150"/>
                      </a:pPr>
                      <a:r>
                        <a:t>7.23</a:t>
                      </a:r>
                    </a:p>
                  </a:txBody>
                  <a:tcPr marL="18288" marR="18288" marT="2743" marB="2743" anchor="ctr"/>
                </a:tc>
                <a:tc>
                  <a:txBody>
                    <a:bodyPr/>
                    <a:lstStyle/>
                    <a:p>
                      <a:pPr algn="ctr">
                        <a:defRPr sz="1150"/>
                      </a:pPr>
                      <a:r>
                        <a:t>18C-2</a:t>
                      </a:r>
                    </a:p>
                  </a:txBody>
                  <a:tcPr marL="18288" marR="18288" marT="2743" marB="2743" anchor="ctr"/>
                </a:tc>
                <a:tc>
                  <a:txBody>
                    <a:bodyPr/>
                    <a:lstStyle/>
                    <a:p>
                      <a:pPr algn="ctr">
                        <a:defRPr sz="1150"/>
                      </a:pPr>
                      <a:r>
                        <a:t>0.17</a:t>
                      </a:r>
                    </a:p>
                  </a:txBody>
                  <a:tcPr marL="18288" marR="18288" marT="2743" marB="2743" anchor="ctr"/>
                </a:tc>
                <a:extLst>
                  <a:ext uri="{0D108BD9-81ED-4DB2-BD59-A6C34878D82A}">
                    <a16:rowId xmlns:a16="http://schemas.microsoft.com/office/drawing/2014/main" val="10001"/>
                  </a:ext>
                </a:extLst>
              </a:tr>
              <a:tr h="374250">
                <a:tc>
                  <a:txBody>
                    <a:bodyPr/>
                    <a:lstStyle/>
                    <a:p>
                      <a:pPr algn="ctr">
                        <a:defRPr sz="1150"/>
                      </a:pPr>
                      <a:r>
                        <a:t>1W</a:t>
                      </a:r>
                    </a:p>
                  </a:txBody>
                  <a:tcPr marL="18288" marR="18288" marT="2743" marB="2743" anchor="ctr"/>
                </a:tc>
                <a:tc>
                  <a:txBody>
                    <a:bodyPr/>
                    <a:lstStyle/>
                    <a:p>
                      <a:pPr algn="ctr">
                        <a:defRPr sz="1150"/>
                      </a:pPr>
                      <a:r>
                        <a:t>1.73</a:t>
                      </a:r>
                    </a:p>
                  </a:txBody>
                  <a:tcPr marL="18288" marR="18288" marT="2743" marB="2743" anchor="ctr"/>
                </a:tc>
                <a:tc>
                  <a:txBody>
                    <a:bodyPr/>
                    <a:lstStyle/>
                    <a:p>
                      <a:pPr algn="ctr">
                        <a:defRPr sz="1150"/>
                      </a:pPr>
                      <a:r>
                        <a:t>11</a:t>
                      </a:r>
                    </a:p>
                  </a:txBody>
                  <a:tcPr marL="18288" marR="18288" marT="2743" marB="2743" anchor="ctr"/>
                </a:tc>
                <a:tc>
                  <a:txBody>
                    <a:bodyPr/>
                    <a:lstStyle/>
                    <a:p>
                      <a:pPr algn="ctr">
                        <a:defRPr sz="1150"/>
                      </a:pPr>
                      <a:r>
                        <a:t>6.95</a:t>
                      </a:r>
                    </a:p>
                  </a:txBody>
                  <a:tcPr marL="18288" marR="18288" marT="2743" marB="2743" anchor="ctr"/>
                </a:tc>
                <a:tc>
                  <a:txBody>
                    <a:bodyPr/>
                    <a:lstStyle/>
                    <a:p>
                      <a:pPr algn="ctr">
                        <a:defRPr sz="1150"/>
                      </a:pPr>
                      <a:r>
                        <a:t>18D</a:t>
                      </a:r>
                    </a:p>
                  </a:txBody>
                  <a:tcPr marL="18288" marR="18288" marT="2743" marB="2743" anchor="ctr"/>
                </a:tc>
                <a:tc>
                  <a:txBody>
                    <a:bodyPr/>
                    <a:lstStyle/>
                    <a:p>
                      <a:pPr algn="ctr">
                        <a:defRPr sz="1150"/>
                      </a:pPr>
                      <a:r>
                        <a:t>4.12</a:t>
                      </a:r>
                    </a:p>
                  </a:txBody>
                  <a:tcPr marL="18288" marR="18288" marT="2743" marB="2743" anchor="ctr"/>
                </a:tc>
                <a:extLst>
                  <a:ext uri="{0D108BD9-81ED-4DB2-BD59-A6C34878D82A}">
                    <a16:rowId xmlns:a16="http://schemas.microsoft.com/office/drawing/2014/main" val="10002"/>
                  </a:ext>
                </a:extLst>
              </a:tr>
              <a:tr h="374250">
                <a:tc>
                  <a:txBody>
                    <a:bodyPr/>
                    <a:lstStyle/>
                    <a:p>
                      <a:pPr algn="ctr">
                        <a:defRPr sz="1150"/>
                      </a:pPr>
                      <a:r>
                        <a:t>PW1</a:t>
                      </a:r>
                    </a:p>
                  </a:txBody>
                  <a:tcPr marL="18288" marR="18288" marT="2743" marB="2743" anchor="ctr"/>
                </a:tc>
                <a:tc>
                  <a:txBody>
                    <a:bodyPr/>
                    <a:lstStyle/>
                    <a:p>
                      <a:pPr algn="ctr">
                        <a:defRPr sz="1150"/>
                      </a:pPr>
                      <a:r>
                        <a:t>0.12</a:t>
                      </a:r>
                    </a:p>
                  </a:txBody>
                  <a:tcPr marL="18288" marR="18288" marT="2743" marB="2743" anchor="ctr"/>
                </a:tc>
                <a:tc>
                  <a:txBody>
                    <a:bodyPr/>
                    <a:lstStyle/>
                    <a:p>
                      <a:pPr algn="ctr">
                        <a:defRPr sz="1150"/>
                      </a:pPr>
                      <a:r>
                        <a:t>13</a:t>
                      </a:r>
                    </a:p>
                  </a:txBody>
                  <a:tcPr marL="18288" marR="18288" marT="2743" marB="2743" anchor="ctr"/>
                </a:tc>
                <a:tc>
                  <a:txBody>
                    <a:bodyPr/>
                    <a:lstStyle/>
                    <a:p>
                      <a:pPr algn="ctr">
                        <a:defRPr sz="1150"/>
                      </a:pPr>
                      <a:r>
                        <a:t>2.20</a:t>
                      </a:r>
                    </a:p>
                  </a:txBody>
                  <a:tcPr marL="18288" marR="18288" marT="2743" marB="2743" anchor="ctr"/>
                </a:tc>
                <a:tc>
                  <a:txBody>
                    <a:bodyPr/>
                    <a:lstStyle/>
                    <a:p>
                      <a:pPr algn="ctr">
                        <a:defRPr sz="1150"/>
                      </a:pPr>
                      <a:r>
                        <a:t>18N</a:t>
                      </a:r>
                    </a:p>
                  </a:txBody>
                  <a:tcPr marL="18288" marR="18288" marT="2743" marB="2743" anchor="ctr"/>
                </a:tc>
                <a:tc>
                  <a:txBody>
                    <a:bodyPr/>
                    <a:lstStyle/>
                    <a:p>
                      <a:pPr algn="ctr">
                        <a:defRPr sz="1150"/>
                      </a:pPr>
                      <a:r>
                        <a:t>4.06</a:t>
                      </a:r>
                    </a:p>
                  </a:txBody>
                  <a:tcPr marL="18288" marR="18288" marT="2743" marB="2743" anchor="ctr"/>
                </a:tc>
                <a:extLst>
                  <a:ext uri="{0D108BD9-81ED-4DB2-BD59-A6C34878D82A}">
                    <a16:rowId xmlns:a16="http://schemas.microsoft.com/office/drawing/2014/main" val="10003"/>
                  </a:ext>
                </a:extLst>
              </a:tr>
              <a:tr h="374250">
                <a:tc>
                  <a:txBody>
                    <a:bodyPr/>
                    <a:lstStyle/>
                    <a:p>
                      <a:pPr algn="ctr">
                        <a:defRPr sz="1150"/>
                      </a:pPr>
                      <a:r>
                        <a:t>PW2</a:t>
                      </a:r>
                    </a:p>
                  </a:txBody>
                  <a:tcPr marL="18288" marR="18288" marT="2743" marB="2743" anchor="ctr"/>
                </a:tc>
                <a:tc>
                  <a:txBody>
                    <a:bodyPr/>
                    <a:lstStyle/>
                    <a:p>
                      <a:pPr algn="ctr">
                        <a:defRPr sz="1150"/>
                      </a:pPr>
                      <a:r>
                        <a:t>0.10</a:t>
                      </a:r>
                    </a:p>
                  </a:txBody>
                  <a:tcPr marL="18288" marR="18288" marT="2743" marB="2743" anchor="ctr"/>
                </a:tc>
                <a:tc>
                  <a:txBody>
                    <a:bodyPr/>
                    <a:lstStyle/>
                    <a:p>
                      <a:pPr algn="ctr">
                        <a:defRPr sz="1150"/>
                      </a:pPr>
                      <a:r>
                        <a:t>15B</a:t>
                      </a:r>
                    </a:p>
                  </a:txBody>
                  <a:tcPr marL="18288" marR="18288" marT="2743" marB="2743" anchor="ctr"/>
                </a:tc>
                <a:tc>
                  <a:txBody>
                    <a:bodyPr/>
                    <a:lstStyle/>
                    <a:p>
                      <a:pPr algn="ctr">
                        <a:defRPr sz="1150"/>
                      </a:pPr>
                      <a:r>
                        <a:t>1.39</a:t>
                      </a:r>
                    </a:p>
                  </a:txBody>
                  <a:tcPr marL="18288" marR="18288" marT="2743" marB="2743" anchor="ctr"/>
                </a:tc>
                <a:tc>
                  <a:txBody>
                    <a:bodyPr/>
                    <a:lstStyle/>
                    <a:p>
                      <a:pPr algn="ctr">
                        <a:defRPr sz="1150"/>
                      </a:pPr>
                      <a:r>
                        <a:t>20</a:t>
                      </a:r>
                    </a:p>
                  </a:txBody>
                  <a:tcPr marL="18288" marR="18288" marT="2743" marB="2743" anchor="ctr"/>
                </a:tc>
                <a:tc>
                  <a:txBody>
                    <a:bodyPr/>
                    <a:lstStyle/>
                    <a:p>
                      <a:pPr algn="ctr">
                        <a:defRPr sz="1150"/>
                      </a:pPr>
                      <a:r>
                        <a:t>1.42</a:t>
                      </a:r>
                    </a:p>
                  </a:txBody>
                  <a:tcPr marL="18288" marR="18288" marT="2743" marB="2743" anchor="ctr"/>
                </a:tc>
                <a:extLst>
                  <a:ext uri="{0D108BD9-81ED-4DB2-BD59-A6C34878D82A}">
                    <a16:rowId xmlns:a16="http://schemas.microsoft.com/office/drawing/2014/main" val="10004"/>
                  </a:ext>
                </a:extLst>
              </a:tr>
              <a:tr h="374250">
                <a:tc>
                  <a:txBody>
                    <a:bodyPr/>
                    <a:lstStyle/>
                    <a:p>
                      <a:pPr algn="ctr">
                        <a:defRPr sz="1150"/>
                      </a:pPr>
                      <a:r>
                        <a:t>2</a:t>
                      </a:r>
                    </a:p>
                  </a:txBody>
                  <a:tcPr marL="18288" marR="18288" marT="2743" marB="2743" anchor="ctr"/>
                </a:tc>
                <a:tc>
                  <a:txBody>
                    <a:bodyPr/>
                    <a:lstStyle/>
                    <a:p>
                      <a:pPr algn="ctr">
                        <a:defRPr sz="1150"/>
                      </a:pPr>
                      <a:r>
                        <a:t>1.86</a:t>
                      </a:r>
                    </a:p>
                  </a:txBody>
                  <a:tcPr marL="18288" marR="18288" marT="2743" marB="2743" anchor="ctr"/>
                </a:tc>
                <a:tc>
                  <a:txBody>
                    <a:bodyPr/>
                    <a:lstStyle/>
                    <a:p>
                      <a:pPr algn="ctr">
                        <a:defRPr sz="1150"/>
                      </a:pPr>
                      <a:r>
                        <a:t>15C</a:t>
                      </a:r>
                    </a:p>
                  </a:txBody>
                  <a:tcPr marL="18288" marR="18288" marT="2743" marB="2743" anchor="ctr"/>
                </a:tc>
                <a:tc>
                  <a:txBody>
                    <a:bodyPr/>
                    <a:lstStyle/>
                    <a:p>
                      <a:pPr algn="ctr">
                        <a:defRPr sz="1150"/>
                      </a:pPr>
                      <a:r>
                        <a:t>0.78</a:t>
                      </a:r>
                    </a:p>
                  </a:txBody>
                  <a:tcPr marL="18288" marR="18288" marT="2743" marB="2743" anchor="ctr"/>
                </a:tc>
                <a:tc>
                  <a:txBody>
                    <a:bodyPr/>
                    <a:lstStyle/>
                    <a:p>
                      <a:pPr algn="ctr">
                        <a:defRPr sz="1150"/>
                      </a:pPr>
                      <a:r>
                        <a:t>22</a:t>
                      </a:r>
                    </a:p>
                  </a:txBody>
                  <a:tcPr marL="18288" marR="18288" marT="2743" marB="2743" anchor="ctr"/>
                </a:tc>
                <a:tc>
                  <a:txBody>
                    <a:bodyPr/>
                    <a:lstStyle/>
                    <a:p>
                      <a:pPr algn="ctr">
                        <a:defRPr sz="1150"/>
                      </a:pPr>
                      <a:r>
                        <a:t>0.10</a:t>
                      </a:r>
                    </a:p>
                  </a:txBody>
                  <a:tcPr marL="18288" marR="18288" marT="2743" marB="2743" anchor="ctr"/>
                </a:tc>
                <a:extLst>
                  <a:ext uri="{0D108BD9-81ED-4DB2-BD59-A6C34878D82A}">
                    <a16:rowId xmlns:a16="http://schemas.microsoft.com/office/drawing/2014/main" val="10005"/>
                  </a:ext>
                </a:extLst>
              </a:tr>
              <a:tr h="374250">
                <a:tc>
                  <a:txBody>
                    <a:bodyPr/>
                    <a:lstStyle/>
                    <a:p>
                      <a:pPr algn="ctr">
                        <a:defRPr sz="1150"/>
                      </a:pPr>
                      <a:r>
                        <a:t>3</a:t>
                      </a:r>
                    </a:p>
                  </a:txBody>
                  <a:tcPr marL="18288" marR="18288" marT="2743" marB="2743" anchor="ctr"/>
                </a:tc>
                <a:tc>
                  <a:txBody>
                    <a:bodyPr/>
                    <a:lstStyle/>
                    <a:p>
                      <a:pPr algn="ctr">
                        <a:defRPr sz="1150"/>
                      </a:pPr>
                      <a:r>
                        <a:t>3.29</a:t>
                      </a:r>
                    </a:p>
                  </a:txBody>
                  <a:tcPr marL="18288" marR="18288" marT="2743" marB="2743" anchor="ctr"/>
                </a:tc>
                <a:tc>
                  <a:txBody>
                    <a:bodyPr/>
                    <a:lstStyle/>
                    <a:p>
                      <a:pPr algn="ctr">
                        <a:defRPr sz="1150"/>
                      </a:pPr>
                      <a:r>
                        <a:t>PW10A</a:t>
                      </a:r>
                    </a:p>
                  </a:txBody>
                  <a:tcPr marL="18288" marR="18288" marT="2743" marB="2743" anchor="ctr"/>
                </a:tc>
                <a:tc>
                  <a:txBody>
                    <a:bodyPr/>
                    <a:lstStyle/>
                    <a:p>
                      <a:pPr algn="ctr">
                        <a:defRPr sz="1150"/>
                      </a:pPr>
                      <a:r>
                        <a:t>0.23</a:t>
                      </a:r>
                    </a:p>
                  </a:txBody>
                  <a:tcPr marL="18288" marR="18288" marT="2743" marB="2743" anchor="ctr"/>
                </a:tc>
                <a:tc>
                  <a:txBody>
                    <a:bodyPr/>
                    <a:lstStyle/>
                    <a:p>
                      <a:pPr algn="ctr">
                        <a:defRPr sz="1150"/>
                      </a:pPr>
                      <a:r>
                        <a:t>22B</a:t>
                      </a:r>
                    </a:p>
                  </a:txBody>
                  <a:tcPr marL="18288" marR="18288" marT="2743" marB="2743" anchor="ctr"/>
                </a:tc>
                <a:tc>
                  <a:txBody>
                    <a:bodyPr/>
                    <a:lstStyle/>
                    <a:p>
                      <a:pPr algn="ctr">
                        <a:defRPr sz="1150"/>
                      </a:pPr>
                      <a:r>
                        <a:t>1.11</a:t>
                      </a:r>
                    </a:p>
                  </a:txBody>
                  <a:tcPr marL="18288" marR="18288" marT="2743" marB="2743" anchor="ctr"/>
                </a:tc>
                <a:extLst>
                  <a:ext uri="{0D108BD9-81ED-4DB2-BD59-A6C34878D82A}">
                    <a16:rowId xmlns:a16="http://schemas.microsoft.com/office/drawing/2014/main" val="10006"/>
                  </a:ext>
                </a:extLst>
              </a:tr>
              <a:tr h="374250">
                <a:tc>
                  <a:txBody>
                    <a:bodyPr/>
                    <a:lstStyle/>
                    <a:p>
                      <a:pPr algn="ctr">
                        <a:defRPr sz="1150"/>
                      </a:pPr>
                      <a:r>
                        <a:t>3N</a:t>
                      </a:r>
                    </a:p>
                  </a:txBody>
                  <a:tcPr marL="18288" marR="18288" marT="2743" marB="2743" anchor="ctr"/>
                </a:tc>
                <a:tc>
                  <a:txBody>
                    <a:bodyPr/>
                    <a:lstStyle/>
                    <a:p>
                      <a:pPr algn="ctr">
                        <a:defRPr sz="1150"/>
                      </a:pPr>
                      <a:r>
                        <a:t>1.62</a:t>
                      </a:r>
                    </a:p>
                  </a:txBody>
                  <a:tcPr marL="18288" marR="18288" marT="2743" marB="2743" anchor="ctr"/>
                </a:tc>
                <a:tc>
                  <a:txBody>
                    <a:bodyPr/>
                    <a:lstStyle/>
                    <a:p>
                      <a:pPr algn="ctr">
                        <a:defRPr sz="1150"/>
                      </a:pPr>
                      <a:r>
                        <a:t>PW10B</a:t>
                      </a:r>
                    </a:p>
                  </a:txBody>
                  <a:tcPr marL="18288" marR="18288" marT="2743" marB="2743" anchor="ctr"/>
                </a:tc>
                <a:tc>
                  <a:txBody>
                    <a:bodyPr/>
                    <a:lstStyle/>
                    <a:p>
                      <a:pPr algn="ctr">
                        <a:defRPr sz="1150"/>
                      </a:pPr>
                      <a:r>
                        <a:t>0.28</a:t>
                      </a:r>
                    </a:p>
                  </a:txBody>
                  <a:tcPr marL="18288" marR="18288" marT="2743" marB="2743" anchor="ctr"/>
                </a:tc>
                <a:tc>
                  <a:txBody>
                    <a:bodyPr/>
                    <a:lstStyle/>
                    <a:p>
                      <a:pPr algn="ctr">
                        <a:defRPr sz="1150"/>
                      </a:pPr>
                      <a:r>
                        <a:t>23</a:t>
                      </a:r>
                    </a:p>
                  </a:txBody>
                  <a:tcPr marL="18288" marR="18288" marT="2743" marB="2743" anchor="ctr"/>
                </a:tc>
                <a:tc>
                  <a:txBody>
                    <a:bodyPr/>
                    <a:lstStyle/>
                    <a:p>
                      <a:pPr algn="ctr">
                        <a:defRPr sz="1150"/>
                      </a:pPr>
                      <a:r>
                        <a:t>1.90</a:t>
                      </a:r>
                    </a:p>
                  </a:txBody>
                  <a:tcPr marL="18288" marR="18288" marT="2743" marB="2743" anchor="ctr"/>
                </a:tc>
                <a:extLst>
                  <a:ext uri="{0D108BD9-81ED-4DB2-BD59-A6C34878D82A}">
                    <a16:rowId xmlns:a16="http://schemas.microsoft.com/office/drawing/2014/main" val="10007"/>
                  </a:ext>
                </a:extLst>
              </a:tr>
              <a:tr h="374250">
                <a:tc>
                  <a:txBody>
                    <a:bodyPr/>
                    <a:lstStyle/>
                    <a:p>
                      <a:pPr algn="ctr">
                        <a:defRPr sz="1150"/>
                      </a:pPr>
                      <a:r>
                        <a:t>4</a:t>
                      </a:r>
                    </a:p>
                  </a:txBody>
                  <a:tcPr marL="18288" marR="18288" marT="2743" marB="2743" anchor="ctr"/>
                </a:tc>
                <a:tc>
                  <a:txBody>
                    <a:bodyPr/>
                    <a:lstStyle/>
                    <a:p>
                      <a:pPr algn="ctr">
                        <a:defRPr sz="1150"/>
                      </a:pPr>
                      <a:r>
                        <a:t>1.06</a:t>
                      </a:r>
                    </a:p>
                  </a:txBody>
                  <a:tcPr marL="18288" marR="18288" marT="2743" marB="2743" anchor="ctr"/>
                </a:tc>
                <a:tc>
                  <a:txBody>
                    <a:bodyPr/>
                    <a:lstStyle/>
                    <a:p>
                      <a:pPr algn="ctr">
                        <a:defRPr sz="1150"/>
                      </a:pPr>
                      <a:r>
                        <a:t>PW13</a:t>
                      </a:r>
                    </a:p>
                  </a:txBody>
                  <a:tcPr marL="18288" marR="18288" marT="2743" marB="2743" anchor="ctr"/>
                </a:tc>
                <a:tc>
                  <a:txBody>
                    <a:bodyPr/>
                    <a:lstStyle/>
                    <a:p>
                      <a:pPr algn="ctr">
                        <a:defRPr sz="1150"/>
                      </a:pPr>
                      <a:r>
                        <a:t>0.35</a:t>
                      </a:r>
                    </a:p>
                  </a:txBody>
                  <a:tcPr marL="18288" marR="18288" marT="2743" marB="2743" anchor="ctr"/>
                </a:tc>
                <a:tc>
                  <a:txBody>
                    <a:bodyPr/>
                    <a:lstStyle/>
                    <a:p>
                      <a:pPr algn="ctr">
                        <a:defRPr sz="1150"/>
                      </a:pPr>
                      <a:r>
                        <a:t>24</a:t>
                      </a:r>
                    </a:p>
                  </a:txBody>
                  <a:tcPr marL="18288" marR="18288" marT="2743" marB="2743" anchor="ctr"/>
                </a:tc>
                <a:tc>
                  <a:txBody>
                    <a:bodyPr/>
                    <a:lstStyle/>
                    <a:p>
                      <a:pPr algn="ctr">
                        <a:defRPr sz="1150"/>
                      </a:pPr>
                      <a:r>
                        <a:t>1.53</a:t>
                      </a:r>
                    </a:p>
                  </a:txBody>
                  <a:tcPr marL="18288" marR="18288" marT="2743" marB="2743" anchor="ctr"/>
                </a:tc>
                <a:extLst>
                  <a:ext uri="{0D108BD9-81ED-4DB2-BD59-A6C34878D82A}">
                    <a16:rowId xmlns:a16="http://schemas.microsoft.com/office/drawing/2014/main" val="10008"/>
                  </a:ext>
                </a:extLst>
              </a:tr>
              <a:tr h="374250">
                <a:tc>
                  <a:txBody>
                    <a:bodyPr/>
                    <a:lstStyle/>
                    <a:p>
                      <a:pPr algn="ctr">
                        <a:defRPr sz="1150"/>
                      </a:pPr>
                      <a:r>
                        <a:t>5</a:t>
                      </a:r>
                    </a:p>
                  </a:txBody>
                  <a:tcPr marL="18288" marR="18288" marT="2743" marB="2743" anchor="ctr"/>
                </a:tc>
                <a:tc>
                  <a:txBody>
                    <a:bodyPr/>
                    <a:lstStyle/>
                    <a:p>
                      <a:pPr algn="ctr">
                        <a:defRPr sz="1150"/>
                      </a:pPr>
                      <a:r>
                        <a:t>0.37</a:t>
                      </a:r>
                    </a:p>
                  </a:txBody>
                  <a:tcPr marL="18288" marR="18288" marT="2743" marB="2743" anchor="ctr"/>
                </a:tc>
                <a:tc>
                  <a:txBody>
                    <a:bodyPr/>
                    <a:lstStyle/>
                    <a:p>
                      <a:pPr algn="ctr">
                        <a:defRPr sz="1150"/>
                      </a:pPr>
                      <a:r>
                        <a:t>PW16B1</a:t>
                      </a:r>
                    </a:p>
                  </a:txBody>
                  <a:tcPr marL="18288" marR="18288" marT="2743" marB="2743" anchor="ctr"/>
                </a:tc>
                <a:tc>
                  <a:txBody>
                    <a:bodyPr/>
                    <a:lstStyle/>
                    <a:p>
                      <a:pPr algn="ctr">
                        <a:defRPr sz="1150"/>
                      </a:pPr>
                      <a:r>
                        <a:t>0.39</a:t>
                      </a:r>
                    </a:p>
                  </a:txBody>
                  <a:tcPr marL="18288" marR="18288" marT="2743" marB="2743" anchor="ctr"/>
                </a:tc>
                <a:tc>
                  <a:txBody>
                    <a:bodyPr/>
                    <a:lstStyle/>
                    <a:p>
                      <a:pPr algn="ctr">
                        <a:defRPr sz="1150"/>
                      </a:pPr>
                      <a:r>
                        <a:t>24A</a:t>
                      </a:r>
                    </a:p>
                  </a:txBody>
                  <a:tcPr marL="18288" marR="18288" marT="2743" marB="2743" anchor="ctr"/>
                </a:tc>
                <a:tc>
                  <a:txBody>
                    <a:bodyPr/>
                    <a:lstStyle/>
                    <a:p>
                      <a:pPr algn="ctr">
                        <a:defRPr sz="1150"/>
                      </a:pPr>
                      <a:r>
                        <a:t>1.27</a:t>
                      </a:r>
                    </a:p>
                  </a:txBody>
                  <a:tcPr marL="18288" marR="18288" marT="2743" marB="2743" anchor="ctr"/>
                </a:tc>
                <a:extLst>
                  <a:ext uri="{0D108BD9-81ED-4DB2-BD59-A6C34878D82A}">
                    <a16:rowId xmlns:a16="http://schemas.microsoft.com/office/drawing/2014/main" val="10009"/>
                  </a:ext>
                </a:extLst>
              </a:tr>
              <a:tr h="374250">
                <a:tc>
                  <a:txBody>
                    <a:bodyPr/>
                    <a:lstStyle/>
                    <a:p>
                      <a:pPr algn="ctr">
                        <a:defRPr sz="1150"/>
                      </a:pPr>
                      <a:r>
                        <a:t>6</a:t>
                      </a:r>
                    </a:p>
                  </a:txBody>
                  <a:tcPr marL="18288" marR="18288" marT="2743" marB="2743" anchor="ctr"/>
                </a:tc>
                <a:tc>
                  <a:txBody>
                    <a:bodyPr/>
                    <a:lstStyle/>
                    <a:p>
                      <a:pPr algn="ctr">
                        <a:defRPr sz="1150"/>
                      </a:pPr>
                      <a:r>
                        <a:t>0.30</a:t>
                      </a:r>
                    </a:p>
                  </a:txBody>
                  <a:tcPr marL="18288" marR="18288" marT="2743" marB="2743" anchor="ctr"/>
                </a:tc>
                <a:tc>
                  <a:txBody>
                    <a:bodyPr/>
                    <a:lstStyle/>
                    <a:p>
                      <a:pPr algn="ctr">
                        <a:defRPr sz="1150"/>
                      </a:pPr>
                      <a:r>
                        <a:t>18E</a:t>
                      </a:r>
                    </a:p>
                  </a:txBody>
                  <a:tcPr marL="18288" marR="18288" marT="2743" marB="2743" anchor="ctr"/>
                </a:tc>
                <a:tc>
                  <a:txBody>
                    <a:bodyPr/>
                    <a:lstStyle/>
                    <a:p>
                      <a:pPr algn="ctr">
                        <a:defRPr sz="1150"/>
                      </a:pPr>
                      <a:r>
                        <a:t>3.39</a:t>
                      </a:r>
                    </a:p>
                  </a:txBody>
                  <a:tcPr marL="18288" marR="18288" marT="2743" marB="2743" anchor="ctr"/>
                </a:tc>
                <a:tc>
                  <a:txBody>
                    <a:bodyPr/>
                    <a:lstStyle/>
                    <a:p>
                      <a:pPr algn="ctr">
                        <a:defRPr sz="1150"/>
                      </a:pPr>
                      <a:r>
                        <a:t>44</a:t>
                      </a:r>
                    </a:p>
                  </a:txBody>
                  <a:tcPr marL="18288" marR="18288" marT="2743" marB="2743" anchor="ctr"/>
                </a:tc>
                <a:tc>
                  <a:txBody>
                    <a:bodyPr/>
                    <a:lstStyle/>
                    <a:p>
                      <a:pPr algn="ctr">
                        <a:defRPr sz="1150"/>
                      </a:pPr>
                      <a:r>
                        <a:t>0.88</a:t>
                      </a:r>
                    </a:p>
                  </a:txBody>
                  <a:tcPr marL="18288" marR="18288" marT="2743" marB="2743" anchor="ctr"/>
                </a:tc>
                <a:extLst>
                  <a:ext uri="{0D108BD9-81ED-4DB2-BD59-A6C34878D82A}">
                    <a16:rowId xmlns:a16="http://schemas.microsoft.com/office/drawing/2014/main" val="10010"/>
                  </a:ext>
                </a:extLst>
              </a:tr>
              <a:tr h="374250">
                <a:tc>
                  <a:txBody>
                    <a:bodyPr/>
                    <a:lstStyle/>
                    <a:p>
                      <a:pPr algn="ctr">
                        <a:defRPr sz="1150"/>
                      </a:pPr>
                      <a:r>
                        <a:t>7</a:t>
                      </a:r>
                    </a:p>
                  </a:txBody>
                  <a:tcPr marL="18288" marR="18288" marT="2743" marB="2743" anchor="ctr"/>
                </a:tc>
                <a:tc>
                  <a:txBody>
                    <a:bodyPr/>
                    <a:lstStyle/>
                    <a:p>
                      <a:pPr algn="ctr">
                        <a:defRPr sz="1150"/>
                      </a:pPr>
                      <a:r>
                        <a:t>1.15</a:t>
                      </a:r>
                    </a:p>
                  </a:txBody>
                  <a:tcPr marL="18288" marR="18288" marT="2743" marB="2743" anchor="ctr"/>
                </a:tc>
                <a:tc>
                  <a:txBody>
                    <a:bodyPr/>
                    <a:lstStyle/>
                    <a:p>
                      <a:pPr algn="ctr">
                        <a:defRPr sz="1150"/>
                      </a:pPr>
                      <a:r>
                        <a:t>18W</a:t>
                      </a:r>
                    </a:p>
                  </a:txBody>
                  <a:tcPr marL="18288" marR="18288" marT="2743" marB="2743" anchor="ctr"/>
                </a:tc>
                <a:tc>
                  <a:txBody>
                    <a:bodyPr/>
                    <a:lstStyle/>
                    <a:p>
                      <a:pPr algn="ctr">
                        <a:defRPr sz="1150"/>
                      </a:pPr>
                      <a:r>
                        <a:t>1.31</a:t>
                      </a:r>
                    </a:p>
                  </a:txBody>
                  <a:tcPr marL="18288" marR="18288" marT="2743" marB="2743" anchor="ctr"/>
                </a:tc>
                <a:tc>
                  <a:txBody>
                    <a:bodyPr/>
                    <a:lstStyle/>
                    <a:p>
                      <a:pPr algn="ctr">
                        <a:defRPr sz="1150"/>
                      </a:pPr>
                      <a:r>
                        <a:t>46A-1</a:t>
                      </a:r>
                    </a:p>
                  </a:txBody>
                  <a:tcPr marL="18288" marR="18288" marT="2743" marB="2743" anchor="ctr"/>
                </a:tc>
                <a:tc>
                  <a:txBody>
                    <a:bodyPr/>
                    <a:lstStyle/>
                    <a:p>
                      <a:pPr algn="ctr">
                        <a:defRPr sz="1150"/>
                      </a:pPr>
                      <a:r>
                        <a:t>0.46</a:t>
                      </a:r>
                    </a:p>
                  </a:txBody>
                  <a:tcPr marL="18288" marR="18288" marT="2743" marB="2743" anchor="ctr"/>
                </a:tc>
                <a:extLst>
                  <a:ext uri="{0D108BD9-81ED-4DB2-BD59-A6C34878D82A}">
                    <a16:rowId xmlns:a16="http://schemas.microsoft.com/office/drawing/2014/main" val="10011"/>
                  </a:ext>
                </a:extLst>
              </a:tr>
              <a:tr h="374250">
                <a:tc>
                  <a:txBody>
                    <a:bodyPr/>
                    <a:lstStyle/>
                    <a:p>
                      <a:pPr algn="ctr">
                        <a:defRPr sz="1150"/>
                      </a:pPr>
                      <a:r>
                        <a:t>8</a:t>
                      </a:r>
                    </a:p>
                  </a:txBody>
                  <a:tcPr marL="18288" marR="18288" marT="2743" marB="2743" anchor="ctr"/>
                </a:tc>
                <a:tc>
                  <a:txBody>
                    <a:bodyPr/>
                    <a:lstStyle/>
                    <a:p>
                      <a:pPr algn="ctr">
                        <a:defRPr sz="1150"/>
                      </a:pPr>
                      <a:r>
                        <a:t>1.30</a:t>
                      </a:r>
                    </a:p>
                  </a:txBody>
                  <a:tcPr marL="18288" marR="18288" marT="2743" marB="2743" anchor="ctr"/>
                </a:tc>
                <a:tc>
                  <a:txBody>
                    <a:bodyPr/>
                    <a:lstStyle/>
                    <a:p>
                      <a:pPr algn="ctr">
                        <a:defRPr sz="1150"/>
                      </a:pPr>
                      <a:r>
                        <a:t>18C</a:t>
                      </a:r>
                    </a:p>
                  </a:txBody>
                  <a:tcPr marL="18288" marR="18288" marT="2743" marB="2743" anchor="ctr"/>
                </a:tc>
                <a:tc>
                  <a:txBody>
                    <a:bodyPr/>
                    <a:lstStyle/>
                    <a:p>
                      <a:pPr algn="ctr">
                        <a:defRPr sz="1150"/>
                      </a:pPr>
                      <a:r>
                        <a:t>7.68</a:t>
                      </a:r>
                    </a:p>
                  </a:txBody>
                  <a:tcPr marL="18288" marR="18288" marT="2743" marB="2743" anchor="ctr"/>
                </a:tc>
                <a:tc>
                  <a:txBody>
                    <a:bodyPr/>
                    <a:lstStyle/>
                    <a:p>
                      <a:pPr algn="ctr">
                        <a:defRPr sz="1150"/>
                      </a:pPr>
                      <a:r>
                        <a:t>46A-2</a:t>
                      </a:r>
                    </a:p>
                  </a:txBody>
                  <a:tcPr marL="18288" marR="18288" marT="2743" marB="2743" anchor="ctr"/>
                </a:tc>
                <a:tc>
                  <a:txBody>
                    <a:bodyPr/>
                    <a:lstStyle/>
                    <a:p>
                      <a:pPr algn="ctr">
                        <a:defRPr sz="1150"/>
                      </a:pPr>
                      <a:r>
                        <a:t>1.11</a:t>
                      </a:r>
                    </a:p>
                  </a:txBody>
                  <a:tcPr marL="18288" marR="18288" marT="2743" marB="2743" anchor="ctr"/>
                </a:tc>
                <a:extLst>
                  <a:ext uri="{0D108BD9-81ED-4DB2-BD59-A6C34878D82A}">
                    <a16:rowId xmlns:a16="http://schemas.microsoft.com/office/drawing/2014/main" val="10012"/>
                  </a:ext>
                </a:extLst>
              </a:tr>
              <a:tr h="374262">
                <a:tc>
                  <a:txBody>
                    <a:bodyPr/>
                    <a:lstStyle/>
                    <a:p>
                      <a:pPr algn="ctr">
                        <a:defRPr sz="1150"/>
                      </a:pPr>
                      <a:r>
                        <a:t>9</a:t>
                      </a:r>
                    </a:p>
                  </a:txBody>
                  <a:tcPr marL="18288" marR="18288" marT="2743" marB="2743" anchor="ctr"/>
                </a:tc>
                <a:tc>
                  <a:txBody>
                    <a:bodyPr/>
                    <a:lstStyle/>
                    <a:p>
                      <a:pPr algn="ctr">
                        <a:defRPr sz="1150"/>
                      </a:pPr>
                      <a:r>
                        <a:t>1.85</a:t>
                      </a:r>
                    </a:p>
                  </a:txBody>
                  <a:tcPr marL="18288" marR="18288" marT="2743" marB="2743" anchor="ctr"/>
                </a:tc>
                <a:tc>
                  <a:txBody>
                    <a:bodyPr/>
                    <a:lstStyle/>
                    <a:p>
                      <a:pPr algn="ctr">
                        <a:defRPr sz="1150"/>
                      </a:pPr>
                      <a:r>
                        <a:t>18C-1</a:t>
                      </a:r>
                    </a:p>
                  </a:txBody>
                  <a:tcPr marL="18288" marR="18288" marT="2743" marB="2743" anchor="ctr"/>
                </a:tc>
                <a:tc>
                  <a:txBody>
                    <a:bodyPr/>
                    <a:lstStyle/>
                    <a:p>
                      <a:pPr algn="ctr">
                        <a:defRPr sz="1150"/>
                      </a:pPr>
                      <a:r>
                        <a:t>0.13</a:t>
                      </a:r>
                    </a:p>
                  </a:txBody>
                  <a:tcPr marL="18288" marR="18288" marT="2743" marB="2743" anchor="ctr"/>
                </a:tc>
                <a:tc>
                  <a:txBody>
                    <a:bodyPr/>
                    <a:lstStyle/>
                    <a:p>
                      <a:pPr algn="ctr">
                        <a:defRPr sz="1150"/>
                      </a:pPr>
                      <a:r>
                        <a:rPr dirty="0"/>
                        <a:t>PW-48A1</a:t>
                      </a:r>
                    </a:p>
                  </a:txBody>
                  <a:tcPr marL="18288" marR="18288" marT="2743" marB="2743" anchor="ctr"/>
                </a:tc>
                <a:tc>
                  <a:txBody>
                    <a:bodyPr/>
                    <a:lstStyle/>
                    <a:p>
                      <a:pPr algn="ctr">
                        <a:defRPr sz="1150"/>
                      </a:pPr>
                      <a:r>
                        <a:rPr dirty="0"/>
                        <a:t>0.34</a:t>
                      </a:r>
                    </a:p>
                  </a:txBody>
                  <a:tcPr marL="18288" marR="18288" marT="2743" marB="2743" anchor="ctr"/>
                </a:tc>
                <a:extLst>
                  <a:ext uri="{0D108BD9-81ED-4DB2-BD59-A6C34878D82A}">
                    <a16:rowId xmlns:a16="http://schemas.microsoft.com/office/drawing/2014/main" val="10013"/>
                  </a:ext>
                </a:extLst>
              </a:tr>
            </a:tbl>
          </a:graphicData>
        </a:graphic>
      </p:graphicFrame>
      <p:sp>
        <p:nvSpPr>
          <p:cNvPr id="5" name="Rectangle 4"/>
          <p:cNvSpPr/>
          <p:nvPr/>
        </p:nvSpPr>
        <p:spPr>
          <a:xfrm>
            <a:off x="8156448" y="841248"/>
            <a:ext cx="3621024" cy="347472"/>
          </a:xfrm>
          <a:prstGeom prst="rect">
            <a:avLst/>
          </a:prstGeom>
          <a:solidFill>
            <a:srgbClr val="1F4E79"/>
          </a:solidFill>
          <a:ln>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defRPr>
            </a:pPr>
            <a:r>
              <a:t>Wetlands  |  Total: 62.85 acres</a:t>
            </a:r>
          </a:p>
        </p:txBody>
      </p:sp>
      <p:graphicFrame>
        <p:nvGraphicFramePr>
          <p:cNvPr id="6" name="Table 5"/>
          <p:cNvGraphicFramePr>
            <a:graphicFrameLocks noGrp="1"/>
          </p:cNvGraphicFramePr>
          <p:nvPr/>
        </p:nvGraphicFramePr>
        <p:xfrm>
          <a:off x="8156448" y="1225296"/>
          <a:ext cx="3621023" cy="5239512"/>
        </p:xfrm>
        <a:graphic>
          <a:graphicData uri="http://schemas.openxmlformats.org/drawingml/2006/table">
            <a:tbl>
              <a:tblPr firstRow="1" bandRow="1">
                <a:tableStyleId>{5C22544A-7EE6-4342-B048-85BDC9FD1C3A}</a:tableStyleId>
              </a:tblPr>
              <a:tblGrid>
                <a:gridCol w="1882932">
                  <a:extLst>
                    <a:ext uri="{9D8B030D-6E8A-4147-A177-3AD203B41FA5}">
                      <a16:colId xmlns:a16="http://schemas.microsoft.com/office/drawing/2014/main" val="20000"/>
                    </a:ext>
                  </a:extLst>
                </a:gridCol>
                <a:gridCol w="1738091">
                  <a:extLst>
                    <a:ext uri="{9D8B030D-6E8A-4147-A177-3AD203B41FA5}">
                      <a16:colId xmlns:a16="http://schemas.microsoft.com/office/drawing/2014/main" val="20001"/>
                    </a:ext>
                  </a:extLst>
                </a:gridCol>
              </a:tblGrid>
              <a:tr h="374250">
                <a:tc>
                  <a:txBody>
                    <a:bodyPr/>
                    <a:lstStyle/>
                    <a:p>
                      <a:pPr algn="ctr">
                        <a:defRPr sz="1200" b="1"/>
                      </a:pPr>
                      <a:r>
                        <a:t>#</a:t>
                      </a:r>
                    </a:p>
                  </a:txBody>
                  <a:tcPr>
                    <a:solidFill>
                      <a:srgbClr val="D9E1F2"/>
                    </a:solidFill>
                  </a:tcPr>
                </a:tc>
                <a:tc>
                  <a:txBody>
                    <a:bodyPr/>
                    <a:lstStyle/>
                    <a:p>
                      <a:pPr algn="ctr">
                        <a:defRPr sz="1200" b="1"/>
                      </a:pPr>
                      <a:r>
                        <a:t>Acres</a:t>
                      </a:r>
                    </a:p>
                  </a:txBody>
                  <a:tcPr>
                    <a:solidFill>
                      <a:srgbClr val="D9E1F2"/>
                    </a:solidFill>
                  </a:tcPr>
                </a:tc>
                <a:extLst>
                  <a:ext uri="{0D108BD9-81ED-4DB2-BD59-A6C34878D82A}">
                    <a16:rowId xmlns:a16="http://schemas.microsoft.com/office/drawing/2014/main" val="10000"/>
                  </a:ext>
                </a:extLst>
              </a:tr>
              <a:tr h="374250">
                <a:tc>
                  <a:txBody>
                    <a:bodyPr/>
                    <a:lstStyle/>
                    <a:p>
                      <a:pPr algn="ctr">
                        <a:defRPr sz="1150"/>
                      </a:pPr>
                      <a:r>
                        <a:t>1</a:t>
                      </a:r>
                    </a:p>
                  </a:txBody>
                  <a:tcPr marL="18288" marR="18288" marT="2743" marB="2743" anchor="ctr"/>
                </a:tc>
                <a:tc>
                  <a:txBody>
                    <a:bodyPr/>
                    <a:lstStyle/>
                    <a:p>
                      <a:pPr algn="ctr">
                        <a:defRPr sz="1150"/>
                      </a:pPr>
                      <a:r>
                        <a:t>1.35</a:t>
                      </a:r>
                    </a:p>
                  </a:txBody>
                  <a:tcPr marL="18288" marR="18288" marT="2743" marB="2743" anchor="ctr"/>
                </a:tc>
                <a:extLst>
                  <a:ext uri="{0D108BD9-81ED-4DB2-BD59-A6C34878D82A}">
                    <a16:rowId xmlns:a16="http://schemas.microsoft.com/office/drawing/2014/main" val="10001"/>
                  </a:ext>
                </a:extLst>
              </a:tr>
              <a:tr h="374250">
                <a:tc>
                  <a:txBody>
                    <a:bodyPr/>
                    <a:lstStyle/>
                    <a:p>
                      <a:pPr algn="ctr">
                        <a:defRPr sz="1150"/>
                      </a:pPr>
                      <a:r>
                        <a:t>2</a:t>
                      </a:r>
                    </a:p>
                  </a:txBody>
                  <a:tcPr marL="18288" marR="18288" marT="2743" marB="2743" anchor="ctr"/>
                </a:tc>
                <a:tc>
                  <a:txBody>
                    <a:bodyPr/>
                    <a:lstStyle/>
                    <a:p>
                      <a:pPr algn="ctr">
                        <a:defRPr sz="1150"/>
                      </a:pPr>
                      <a:r>
                        <a:t>4.73</a:t>
                      </a:r>
                    </a:p>
                  </a:txBody>
                  <a:tcPr marL="18288" marR="18288" marT="2743" marB="2743" anchor="ctr"/>
                </a:tc>
                <a:extLst>
                  <a:ext uri="{0D108BD9-81ED-4DB2-BD59-A6C34878D82A}">
                    <a16:rowId xmlns:a16="http://schemas.microsoft.com/office/drawing/2014/main" val="10002"/>
                  </a:ext>
                </a:extLst>
              </a:tr>
              <a:tr h="374250">
                <a:tc>
                  <a:txBody>
                    <a:bodyPr/>
                    <a:lstStyle/>
                    <a:p>
                      <a:pPr algn="ctr">
                        <a:defRPr sz="1150"/>
                      </a:pPr>
                      <a:r>
                        <a:t>3</a:t>
                      </a:r>
                    </a:p>
                  </a:txBody>
                  <a:tcPr marL="18288" marR="18288" marT="2743" marB="2743" anchor="ctr"/>
                </a:tc>
                <a:tc>
                  <a:txBody>
                    <a:bodyPr/>
                    <a:lstStyle/>
                    <a:p>
                      <a:pPr algn="ctr">
                        <a:defRPr sz="1150"/>
                      </a:pPr>
                      <a:r>
                        <a:t>4.85</a:t>
                      </a:r>
                    </a:p>
                  </a:txBody>
                  <a:tcPr marL="18288" marR="18288" marT="2743" marB="2743" anchor="ctr"/>
                </a:tc>
                <a:extLst>
                  <a:ext uri="{0D108BD9-81ED-4DB2-BD59-A6C34878D82A}">
                    <a16:rowId xmlns:a16="http://schemas.microsoft.com/office/drawing/2014/main" val="10003"/>
                  </a:ext>
                </a:extLst>
              </a:tr>
              <a:tr h="374250">
                <a:tc>
                  <a:txBody>
                    <a:bodyPr/>
                    <a:lstStyle/>
                    <a:p>
                      <a:pPr algn="ctr">
                        <a:defRPr sz="1150"/>
                      </a:pPr>
                      <a:r>
                        <a:t>4</a:t>
                      </a:r>
                    </a:p>
                  </a:txBody>
                  <a:tcPr marL="18288" marR="18288" marT="2743" marB="2743" anchor="ctr"/>
                </a:tc>
                <a:tc>
                  <a:txBody>
                    <a:bodyPr/>
                    <a:lstStyle/>
                    <a:p>
                      <a:pPr algn="ctr">
                        <a:defRPr sz="1150"/>
                      </a:pPr>
                      <a:r>
                        <a:t>4.00</a:t>
                      </a:r>
                    </a:p>
                  </a:txBody>
                  <a:tcPr marL="18288" marR="18288" marT="2743" marB="2743" anchor="ctr"/>
                </a:tc>
                <a:extLst>
                  <a:ext uri="{0D108BD9-81ED-4DB2-BD59-A6C34878D82A}">
                    <a16:rowId xmlns:a16="http://schemas.microsoft.com/office/drawing/2014/main" val="10004"/>
                  </a:ext>
                </a:extLst>
              </a:tr>
              <a:tr h="374250">
                <a:tc>
                  <a:txBody>
                    <a:bodyPr/>
                    <a:lstStyle/>
                    <a:p>
                      <a:pPr algn="ctr">
                        <a:defRPr sz="1150"/>
                      </a:pPr>
                      <a:r>
                        <a:t>5</a:t>
                      </a:r>
                    </a:p>
                  </a:txBody>
                  <a:tcPr marL="18288" marR="18288" marT="2743" marB="2743" anchor="ctr"/>
                </a:tc>
                <a:tc>
                  <a:txBody>
                    <a:bodyPr/>
                    <a:lstStyle/>
                    <a:p>
                      <a:pPr algn="ctr">
                        <a:defRPr sz="1150"/>
                      </a:pPr>
                      <a:r>
                        <a:t>5.78</a:t>
                      </a:r>
                    </a:p>
                  </a:txBody>
                  <a:tcPr marL="18288" marR="18288" marT="2743" marB="2743" anchor="ctr"/>
                </a:tc>
                <a:extLst>
                  <a:ext uri="{0D108BD9-81ED-4DB2-BD59-A6C34878D82A}">
                    <a16:rowId xmlns:a16="http://schemas.microsoft.com/office/drawing/2014/main" val="10005"/>
                  </a:ext>
                </a:extLst>
              </a:tr>
              <a:tr h="374250">
                <a:tc>
                  <a:txBody>
                    <a:bodyPr/>
                    <a:lstStyle/>
                    <a:p>
                      <a:pPr algn="ctr">
                        <a:defRPr sz="1150"/>
                      </a:pPr>
                      <a:r>
                        <a:t>6</a:t>
                      </a:r>
                    </a:p>
                  </a:txBody>
                  <a:tcPr marL="18288" marR="18288" marT="2743" marB="2743" anchor="ctr"/>
                </a:tc>
                <a:tc>
                  <a:txBody>
                    <a:bodyPr/>
                    <a:lstStyle/>
                    <a:p>
                      <a:pPr algn="ctr">
                        <a:defRPr sz="1150"/>
                      </a:pPr>
                      <a:r>
                        <a:t>7.95</a:t>
                      </a:r>
                    </a:p>
                  </a:txBody>
                  <a:tcPr marL="18288" marR="18288" marT="2743" marB="2743" anchor="ctr"/>
                </a:tc>
                <a:extLst>
                  <a:ext uri="{0D108BD9-81ED-4DB2-BD59-A6C34878D82A}">
                    <a16:rowId xmlns:a16="http://schemas.microsoft.com/office/drawing/2014/main" val="10006"/>
                  </a:ext>
                </a:extLst>
              </a:tr>
              <a:tr h="374250">
                <a:tc>
                  <a:txBody>
                    <a:bodyPr/>
                    <a:lstStyle/>
                    <a:p>
                      <a:pPr algn="ctr">
                        <a:defRPr sz="1150"/>
                      </a:pPr>
                      <a:r>
                        <a:t>7</a:t>
                      </a:r>
                    </a:p>
                  </a:txBody>
                  <a:tcPr marL="18288" marR="18288" marT="2743" marB="2743" anchor="ctr"/>
                </a:tc>
                <a:tc>
                  <a:txBody>
                    <a:bodyPr/>
                    <a:lstStyle/>
                    <a:p>
                      <a:pPr algn="ctr">
                        <a:defRPr sz="1150"/>
                      </a:pPr>
                      <a:r>
                        <a:t>3.85</a:t>
                      </a:r>
                    </a:p>
                  </a:txBody>
                  <a:tcPr marL="18288" marR="18288" marT="2743" marB="2743" anchor="ctr"/>
                </a:tc>
                <a:extLst>
                  <a:ext uri="{0D108BD9-81ED-4DB2-BD59-A6C34878D82A}">
                    <a16:rowId xmlns:a16="http://schemas.microsoft.com/office/drawing/2014/main" val="10007"/>
                  </a:ext>
                </a:extLst>
              </a:tr>
              <a:tr h="374250">
                <a:tc>
                  <a:txBody>
                    <a:bodyPr/>
                    <a:lstStyle/>
                    <a:p>
                      <a:pPr algn="ctr">
                        <a:defRPr sz="1150"/>
                      </a:pPr>
                      <a:r>
                        <a:t>8</a:t>
                      </a:r>
                    </a:p>
                  </a:txBody>
                  <a:tcPr marL="18288" marR="18288" marT="2743" marB="2743" anchor="ctr"/>
                </a:tc>
                <a:tc>
                  <a:txBody>
                    <a:bodyPr/>
                    <a:lstStyle/>
                    <a:p>
                      <a:pPr algn="ctr">
                        <a:defRPr sz="1150"/>
                      </a:pPr>
                      <a:r>
                        <a:t>6.25</a:t>
                      </a:r>
                    </a:p>
                  </a:txBody>
                  <a:tcPr marL="18288" marR="18288" marT="2743" marB="2743" anchor="ctr"/>
                </a:tc>
                <a:extLst>
                  <a:ext uri="{0D108BD9-81ED-4DB2-BD59-A6C34878D82A}">
                    <a16:rowId xmlns:a16="http://schemas.microsoft.com/office/drawing/2014/main" val="10008"/>
                  </a:ext>
                </a:extLst>
              </a:tr>
              <a:tr h="374250">
                <a:tc>
                  <a:txBody>
                    <a:bodyPr/>
                    <a:lstStyle/>
                    <a:p>
                      <a:pPr algn="ctr">
                        <a:defRPr sz="1150"/>
                      </a:pPr>
                      <a:r>
                        <a:t>9</a:t>
                      </a:r>
                    </a:p>
                  </a:txBody>
                  <a:tcPr marL="18288" marR="18288" marT="2743" marB="2743" anchor="ctr"/>
                </a:tc>
                <a:tc>
                  <a:txBody>
                    <a:bodyPr/>
                    <a:lstStyle/>
                    <a:p>
                      <a:pPr algn="ctr">
                        <a:defRPr sz="1150"/>
                      </a:pPr>
                      <a:r>
                        <a:t>2.40</a:t>
                      </a:r>
                    </a:p>
                  </a:txBody>
                  <a:tcPr marL="18288" marR="18288" marT="2743" marB="2743" anchor="ctr"/>
                </a:tc>
                <a:extLst>
                  <a:ext uri="{0D108BD9-81ED-4DB2-BD59-A6C34878D82A}">
                    <a16:rowId xmlns:a16="http://schemas.microsoft.com/office/drawing/2014/main" val="10009"/>
                  </a:ext>
                </a:extLst>
              </a:tr>
              <a:tr h="374250">
                <a:tc>
                  <a:txBody>
                    <a:bodyPr/>
                    <a:lstStyle/>
                    <a:p>
                      <a:pPr algn="ctr">
                        <a:defRPr sz="1150"/>
                      </a:pPr>
                      <a:r>
                        <a:t>10</a:t>
                      </a:r>
                    </a:p>
                  </a:txBody>
                  <a:tcPr marL="18288" marR="18288" marT="2743" marB="2743" anchor="ctr"/>
                </a:tc>
                <a:tc>
                  <a:txBody>
                    <a:bodyPr/>
                    <a:lstStyle/>
                    <a:p>
                      <a:pPr algn="ctr">
                        <a:defRPr sz="1150"/>
                      </a:pPr>
                      <a:r>
                        <a:t>2.13</a:t>
                      </a:r>
                    </a:p>
                  </a:txBody>
                  <a:tcPr marL="18288" marR="18288" marT="2743" marB="2743" anchor="ctr"/>
                </a:tc>
                <a:extLst>
                  <a:ext uri="{0D108BD9-81ED-4DB2-BD59-A6C34878D82A}">
                    <a16:rowId xmlns:a16="http://schemas.microsoft.com/office/drawing/2014/main" val="10010"/>
                  </a:ext>
                </a:extLst>
              </a:tr>
              <a:tr h="374250">
                <a:tc>
                  <a:txBody>
                    <a:bodyPr/>
                    <a:lstStyle/>
                    <a:p>
                      <a:pPr algn="ctr">
                        <a:defRPr sz="1150"/>
                      </a:pPr>
                      <a:r>
                        <a:t>11</a:t>
                      </a:r>
                    </a:p>
                  </a:txBody>
                  <a:tcPr marL="18288" marR="18288" marT="2743" marB="2743" anchor="ctr"/>
                </a:tc>
                <a:tc>
                  <a:txBody>
                    <a:bodyPr/>
                    <a:lstStyle/>
                    <a:p>
                      <a:pPr algn="ctr">
                        <a:defRPr sz="1150"/>
                      </a:pPr>
                      <a:r>
                        <a:t>2.23</a:t>
                      </a:r>
                    </a:p>
                  </a:txBody>
                  <a:tcPr marL="18288" marR="18288" marT="2743" marB="2743" anchor="ctr"/>
                </a:tc>
                <a:extLst>
                  <a:ext uri="{0D108BD9-81ED-4DB2-BD59-A6C34878D82A}">
                    <a16:rowId xmlns:a16="http://schemas.microsoft.com/office/drawing/2014/main" val="10011"/>
                  </a:ext>
                </a:extLst>
              </a:tr>
              <a:tr h="374250">
                <a:tc>
                  <a:txBody>
                    <a:bodyPr/>
                    <a:lstStyle/>
                    <a:p>
                      <a:pPr algn="ctr">
                        <a:defRPr sz="1150"/>
                      </a:pPr>
                      <a:r>
                        <a:t>12</a:t>
                      </a:r>
                    </a:p>
                  </a:txBody>
                  <a:tcPr marL="18288" marR="18288" marT="2743" marB="2743" anchor="ctr"/>
                </a:tc>
                <a:tc>
                  <a:txBody>
                    <a:bodyPr/>
                    <a:lstStyle/>
                    <a:p>
                      <a:pPr algn="ctr">
                        <a:defRPr sz="1150"/>
                      </a:pPr>
                      <a:r>
                        <a:t>2.96</a:t>
                      </a:r>
                    </a:p>
                  </a:txBody>
                  <a:tcPr marL="18288" marR="18288" marT="2743" marB="2743" anchor="ctr"/>
                </a:tc>
                <a:extLst>
                  <a:ext uri="{0D108BD9-81ED-4DB2-BD59-A6C34878D82A}">
                    <a16:rowId xmlns:a16="http://schemas.microsoft.com/office/drawing/2014/main" val="10012"/>
                  </a:ext>
                </a:extLst>
              </a:tr>
              <a:tr h="374262">
                <a:tc>
                  <a:txBody>
                    <a:bodyPr/>
                    <a:lstStyle/>
                    <a:p>
                      <a:pPr algn="ctr">
                        <a:defRPr sz="1150"/>
                      </a:pPr>
                      <a:r>
                        <a:t>13</a:t>
                      </a:r>
                    </a:p>
                  </a:txBody>
                  <a:tcPr marL="18288" marR="18288" marT="2743" marB="2743" anchor="ctr"/>
                </a:tc>
                <a:tc>
                  <a:txBody>
                    <a:bodyPr/>
                    <a:lstStyle/>
                    <a:p>
                      <a:pPr algn="ctr">
                        <a:defRPr sz="1150"/>
                      </a:pPr>
                      <a:r>
                        <a:t>14.37</a:t>
                      </a:r>
                    </a:p>
                  </a:txBody>
                  <a:tcPr marL="18288" marR="18288" marT="2743" marB="2743" anchor="ctr"/>
                </a:tc>
                <a:extLst>
                  <a:ext uri="{0D108BD9-81ED-4DB2-BD59-A6C34878D82A}">
                    <a16:rowId xmlns:a16="http://schemas.microsoft.com/office/drawing/2014/main" val="10013"/>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0715F-52D8-787E-16EC-E46E53F43C4C}"/>
              </a:ext>
            </a:extLst>
          </p:cNvPr>
          <p:cNvSpPr>
            <a:spLocks noGrp="1"/>
          </p:cNvSpPr>
          <p:nvPr>
            <p:ph type="title"/>
          </p:nvPr>
        </p:nvSpPr>
        <p:spPr/>
        <p:txBody>
          <a:bodyPr/>
          <a:lstStyle/>
          <a:p>
            <a:r>
              <a:rPr lang="en-US" dirty="0"/>
              <a:t>COMPONENTS OF BUDGET</a:t>
            </a:r>
          </a:p>
        </p:txBody>
      </p:sp>
      <p:sp>
        <p:nvSpPr>
          <p:cNvPr id="3" name="Slide Number Placeholder 2">
            <a:extLst>
              <a:ext uri="{FF2B5EF4-FFF2-40B4-BE49-F238E27FC236}">
                <a16:creationId xmlns:a16="http://schemas.microsoft.com/office/drawing/2014/main" id="{E826599A-83AB-CB82-D414-BA74A49CCC06}"/>
              </a:ext>
            </a:extLst>
          </p:cNvPr>
          <p:cNvSpPr>
            <a:spLocks noGrp="1"/>
          </p:cNvSpPr>
          <p:nvPr>
            <p:ph type="sldNum" sz="quarter" idx="12"/>
          </p:nvPr>
        </p:nvSpPr>
        <p:spPr/>
        <p:txBody>
          <a:bodyPr/>
          <a:lstStyle/>
          <a:p>
            <a:fld id="{C263D6C4-4840-40CC-AC84-17E24B3B7BDE}" type="slidenum">
              <a:rPr lang="en-US" noProof="0" smtClean="0"/>
              <a:pPr/>
              <a:t>12</a:t>
            </a:fld>
            <a:endParaRPr lang="en-US" noProof="0" dirty="0"/>
          </a:p>
        </p:txBody>
      </p:sp>
      <p:sp>
        <p:nvSpPr>
          <p:cNvPr id="4" name="Content Placeholder 3">
            <a:extLst>
              <a:ext uri="{FF2B5EF4-FFF2-40B4-BE49-F238E27FC236}">
                <a16:creationId xmlns:a16="http://schemas.microsoft.com/office/drawing/2014/main" id="{3EF91E12-FB9D-F5F1-B1E1-BAAC5100CA70}"/>
              </a:ext>
            </a:extLst>
          </p:cNvPr>
          <p:cNvSpPr>
            <a:spLocks noGrp="1"/>
          </p:cNvSpPr>
          <p:nvPr>
            <p:ph sz="half" idx="1"/>
          </p:nvPr>
        </p:nvSpPr>
        <p:spPr>
          <a:xfrm>
            <a:off x="444500" y="1625385"/>
            <a:ext cx="3905500" cy="4599246"/>
          </a:xfrm>
        </p:spPr>
        <p:txBody>
          <a:bodyPr>
            <a:normAutofit fontScale="92500" lnSpcReduction="10000"/>
          </a:bodyPr>
          <a:lstStyle/>
          <a:p>
            <a:r>
              <a:rPr lang="en-US" dirty="0"/>
              <a:t>GENERAL FUND</a:t>
            </a:r>
          </a:p>
          <a:p>
            <a:pPr lvl="1"/>
            <a:r>
              <a:rPr lang="en-US" dirty="0"/>
              <a:t>CDD MAINTENANCE RESPONSIBILITIES</a:t>
            </a:r>
          </a:p>
          <a:p>
            <a:pPr lvl="2"/>
            <a:r>
              <a:rPr lang="en-US" dirty="0"/>
              <a:t>Asset Management</a:t>
            </a:r>
          </a:p>
          <a:p>
            <a:pPr lvl="2"/>
            <a:r>
              <a:rPr lang="en-US" dirty="0"/>
              <a:t>Midge Fly Treatments</a:t>
            </a:r>
          </a:p>
          <a:p>
            <a:pPr lvl="2"/>
            <a:r>
              <a:rPr lang="en-US" dirty="0"/>
              <a:t>Lake Bank Restoration and Repairs</a:t>
            </a:r>
          </a:p>
          <a:p>
            <a:pPr lvl="2"/>
            <a:r>
              <a:rPr lang="en-US" dirty="0"/>
              <a:t>Littoral Shelf Planting</a:t>
            </a:r>
          </a:p>
          <a:p>
            <a:pPr lvl="2"/>
            <a:r>
              <a:rPr lang="en-US" dirty="0"/>
              <a:t>Aquatic Maintenance</a:t>
            </a:r>
          </a:p>
          <a:p>
            <a:pPr lvl="2"/>
            <a:r>
              <a:rPr lang="en-US" dirty="0"/>
              <a:t>Stormwater Drainage Inspection</a:t>
            </a:r>
          </a:p>
          <a:p>
            <a:pPr lvl="2"/>
            <a:r>
              <a:rPr lang="en-US" dirty="0"/>
              <a:t>Stormwater Drainage Cleaning</a:t>
            </a:r>
          </a:p>
          <a:p>
            <a:pPr lvl="2"/>
            <a:r>
              <a:rPr lang="en-US" dirty="0"/>
              <a:t>Preserve Maintenance – Quarterly</a:t>
            </a:r>
          </a:p>
          <a:p>
            <a:pPr lvl="1"/>
            <a:r>
              <a:rPr lang="en-US" i="1" dirty="0"/>
              <a:t>CDD-Owned Assets – Not Maintained</a:t>
            </a:r>
          </a:p>
          <a:p>
            <a:pPr lvl="2"/>
            <a:r>
              <a:rPr lang="en-US" i="1" dirty="0"/>
              <a:t>Landscape Maintenance – Artisan Lakes Parkway</a:t>
            </a:r>
          </a:p>
          <a:p>
            <a:pPr marL="1371600" lvl="3" indent="0">
              <a:buNone/>
            </a:pPr>
            <a:endParaRPr lang="en-US" dirty="0"/>
          </a:p>
        </p:txBody>
      </p:sp>
      <p:pic>
        <p:nvPicPr>
          <p:cNvPr id="7" name="Picture Entrance Sign"/>
          <p:cNvPicPr>
            <a:picLocks noGrp="1" noChangeAspect="1"/>
          </p:cNvPicPr>
          <p:nvPr>
            <p:ph sz="half" idx="2"/>
          </p:nvPr>
        </p:nvPicPr>
        <p:blipFill>
          <a:blip r:embed="rId2"/>
          <a:stretch>
            <a:fillRect/>
          </a:stretch>
        </p:blipFill>
        <p:spPr>
          <a:xfrm>
            <a:off x="4586264" y="1570943"/>
            <a:ext cx="2602375" cy="2005957"/>
          </a:xfrm>
          <a:prstGeom prst="rect">
            <a:avLst/>
          </a:prstGeom>
        </p:spPr>
      </p:pic>
      <p:pic>
        <p:nvPicPr>
          <p:cNvPr id="9" name="Picture Aerial Amenity Center"/>
          <p:cNvPicPr>
            <a:picLocks noChangeAspect="1"/>
          </p:cNvPicPr>
          <p:nvPr/>
        </p:nvPicPr>
        <p:blipFill>
          <a:blip r:embed="rId3"/>
          <a:stretch>
            <a:fillRect/>
          </a:stretch>
        </p:blipFill>
        <p:spPr>
          <a:xfrm>
            <a:off x="7342165" y="1570943"/>
            <a:ext cx="3560577" cy="2005957"/>
          </a:xfrm>
          <a:prstGeom prst="rect">
            <a:avLst/>
          </a:prstGeom>
        </p:spPr>
      </p:pic>
      <p:pic>
        <p:nvPicPr>
          <p:cNvPr id="11" name="Picture Stone Aqueduct"/>
          <p:cNvPicPr>
            <a:picLocks noChangeAspect="1"/>
          </p:cNvPicPr>
          <p:nvPr/>
        </p:nvPicPr>
        <p:blipFill>
          <a:blip r:embed="rId4"/>
          <a:stretch>
            <a:fillRect/>
          </a:stretch>
        </p:blipFill>
        <p:spPr>
          <a:xfrm>
            <a:off x="4500000" y="3726900"/>
            <a:ext cx="6472800" cy="2923600"/>
          </a:xfrm>
          <a:prstGeom prst="rect">
            <a:avLst/>
          </a:prstGeom>
        </p:spPr>
      </p:pic>
    </p:spTree>
    <p:extLst>
      <p:ext uri="{BB962C8B-B14F-4D97-AF65-F5344CB8AC3E}">
        <p14:creationId xmlns:p14="http://schemas.microsoft.com/office/powerpoint/2010/main" val="865552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17962-438D-456E-BCD0-0C895C04F7DC}"/>
              </a:ext>
            </a:extLst>
          </p:cNvPr>
          <p:cNvSpPr>
            <a:spLocks noGrp="1"/>
          </p:cNvSpPr>
          <p:nvPr>
            <p:ph type="title"/>
          </p:nvPr>
        </p:nvSpPr>
        <p:spPr/>
        <p:txBody>
          <a:bodyPr/>
          <a:lstStyle/>
          <a:p>
            <a:r>
              <a:rPr lang="en-US" dirty="0"/>
              <a:t>COMPONENTS OF BUDGET	</a:t>
            </a:r>
          </a:p>
        </p:txBody>
      </p:sp>
      <p:sp>
        <p:nvSpPr>
          <p:cNvPr id="3" name="Slide Number Placeholder 2">
            <a:extLst>
              <a:ext uri="{FF2B5EF4-FFF2-40B4-BE49-F238E27FC236}">
                <a16:creationId xmlns:a16="http://schemas.microsoft.com/office/drawing/2014/main" id="{9BD3F712-F587-5AE0-3A57-A09249DE6C07}"/>
              </a:ext>
            </a:extLst>
          </p:cNvPr>
          <p:cNvSpPr>
            <a:spLocks noGrp="1"/>
          </p:cNvSpPr>
          <p:nvPr>
            <p:ph type="sldNum" sz="quarter" idx="12"/>
          </p:nvPr>
        </p:nvSpPr>
        <p:spPr/>
        <p:txBody>
          <a:bodyPr/>
          <a:lstStyle/>
          <a:p>
            <a:fld id="{C263D6C4-4840-40CC-AC84-17E24B3B7BDE}" type="slidenum">
              <a:rPr lang="en-US" noProof="0" smtClean="0"/>
              <a:pPr/>
              <a:t>13</a:t>
            </a:fld>
            <a:endParaRPr lang="en-US" noProof="0" dirty="0"/>
          </a:p>
        </p:txBody>
      </p:sp>
      <p:sp>
        <p:nvSpPr>
          <p:cNvPr id="4" name="Content Placeholder 3">
            <a:extLst>
              <a:ext uri="{FF2B5EF4-FFF2-40B4-BE49-F238E27FC236}">
                <a16:creationId xmlns:a16="http://schemas.microsoft.com/office/drawing/2014/main" id="{39C92A56-1E90-C9B2-69CD-A806779052D2}"/>
              </a:ext>
            </a:extLst>
          </p:cNvPr>
          <p:cNvSpPr>
            <a:spLocks noGrp="1"/>
          </p:cNvSpPr>
          <p:nvPr>
            <p:ph sz="half" idx="1"/>
          </p:nvPr>
        </p:nvSpPr>
        <p:spPr/>
        <p:txBody>
          <a:bodyPr/>
          <a:lstStyle/>
          <a:p>
            <a:r>
              <a:rPr lang="en-US" dirty="0"/>
              <a:t>DEBT SERVICE </a:t>
            </a:r>
          </a:p>
          <a:p>
            <a:pPr lvl="1"/>
            <a:r>
              <a:rPr lang="en-US" dirty="0"/>
              <a:t>THIS PORTION OF THE BUDGET PAYS THE PRINCIPAL AND INTEREST ON LONG TERM BONDS THAT WERE ISSUED TO FINANCE PORTIONS OF THE INFRASTRUCTURE DURING DEVELOPMENT.</a:t>
            </a:r>
          </a:p>
          <a:p>
            <a:pPr lvl="1"/>
            <a:r>
              <a:rPr lang="en-US" dirty="0"/>
              <a:t>INCLUDES:</a:t>
            </a:r>
          </a:p>
          <a:p>
            <a:pPr lvl="2"/>
            <a:r>
              <a:rPr lang="en-US" dirty="0"/>
              <a:t>WATER/SEWER UTILITIES.</a:t>
            </a:r>
          </a:p>
          <a:p>
            <a:pPr lvl="2"/>
            <a:r>
              <a:rPr lang="en-US" dirty="0"/>
              <a:t>WATER MANAGEMENT SYTEMS, WHICH IS THE LAKES, LAKE BANKS, LITTORAL PLANTS, DRAINAGE PIPES. </a:t>
            </a:r>
          </a:p>
          <a:p>
            <a:pPr lvl="2"/>
            <a:r>
              <a:rPr lang="en-US" dirty="0"/>
              <a:t>COMMUNITY WIDE IRRIGATION SYSTEM</a:t>
            </a:r>
          </a:p>
        </p:txBody>
      </p:sp>
      <p:sp>
        <p:nvSpPr>
          <p:cNvPr id="5" name="Content Placeholder 4">
            <a:extLst>
              <a:ext uri="{FF2B5EF4-FFF2-40B4-BE49-F238E27FC236}">
                <a16:creationId xmlns:a16="http://schemas.microsoft.com/office/drawing/2014/main" id="{D70DDE49-0ACE-9BAC-2E0E-0956DEDFC642}"/>
              </a:ext>
            </a:extLst>
          </p:cNvPr>
          <p:cNvSpPr>
            <a:spLocks noGrp="1"/>
          </p:cNvSpPr>
          <p:nvPr>
            <p:ph sz="half" idx="2"/>
          </p:nvPr>
        </p:nvSpPr>
        <p:spPr/>
        <p:txBody>
          <a:bodyPr/>
          <a:lstStyle/>
          <a:p>
            <a:r>
              <a:rPr lang="en-US" dirty="0"/>
              <a:t>HOW DEBT SERVICE WORKS</a:t>
            </a:r>
          </a:p>
          <a:p>
            <a:pPr lvl="1"/>
            <a:r>
              <a:rPr lang="en-US" dirty="0"/>
              <a:t>FIXED AMOUNT ON EACH PROPERTY OWNERS TAX BILL THIS IS IN ADDITION TO THE OPERATION AMT.</a:t>
            </a:r>
          </a:p>
          <a:p>
            <a:pPr lvl="1"/>
            <a:r>
              <a:rPr lang="en-US" dirty="0"/>
              <a:t>AMOUNT VARIES BASED ON WHEN A DIFFERENT PART OF THE COMMUNITY WAS DEVELOPED, INTEREST RATE ON THE BONDS.</a:t>
            </a:r>
          </a:p>
          <a:p>
            <a:pPr lvl="1"/>
            <a:r>
              <a:rPr lang="en-US" dirty="0"/>
              <a:t>ALL BONDS ARE 30 YEAR BONDS.</a:t>
            </a:r>
          </a:p>
          <a:p>
            <a:pPr lvl="1"/>
            <a:r>
              <a:rPr lang="en-US" dirty="0"/>
              <a:t>BONDS CAN BE REFINANCED AFTER 10 YEAR CALL PERIOD. </a:t>
            </a:r>
          </a:p>
          <a:p>
            <a:pPr lvl="1"/>
            <a:r>
              <a:rPr lang="en-US" dirty="0"/>
              <a:t>OWNERS MAY PREPAY PRINCIPAL.</a:t>
            </a:r>
          </a:p>
          <a:p>
            <a:pPr lvl="1"/>
            <a:r>
              <a:rPr lang="en-US" dirty="0"/>
              <a:t>BONDS TRANFER TO NEW OWNER IF HOME IS SOLD BY LAW.</a:t>
            </a:r>
          </a:p>
        </p:txBody>
      </p:sp>
    </p:spTree>
    <p:extLst>
      <p:ext uri="{BB962C8B-B14F-4D97-AF65-F5344CB8AC3E}">
        <p14:creationId xmlns:p14="http://schemas.microsoft.com/office/powerpoint/2010/main" val="4250587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CAD0-A748-A0B2-F708-551D341BE870}"/>
              </a:ext>
            </a:extLst>
          </p:cNvPr>
          <p:cNvSpPr>
            <a:spLocks noGrp="1"/>
          </p:cNvSpPr>
          <p:nvPr>
            <p:ph type="title"/>
          </p:nvPr>
        </p:nvSpPr>
        <p:spPr/>
        <p:txBody>
          <a:bodyPr/>
          <a:lstStyle/>
          <a:p>
            <a:r>
              <a:rPr lang="en-US" dirty="0"/>
              <a:t>BUDGET SUMMARY OF OPERATIONS</a:t>
            </a:r>
          </a:p>
        </p:txBody>
      </p:sp>
      <p:sp>
        <p:nvSpPr>
          <p:cNvPr id="3" name="Slide Number Placeholder 2">
            <a:extLst>
              <a:ext uri="{FF2B5EF4-FFF2-40B4-BE49-F238E27FC236}">
                <a16:creationId xmlns:a16="http://schemas.microsoft.com/office/drawing/2014/main" id="{5952FE12-760B-4061-3C0E-00D7802B5557}"/>
              </a:ext>
            </a:extLst>
          </p:cNvPr>
          <p:cNvSpPr>
            <a:spLocks noGrp="1"/>
          </p:cNvSpPr>
          <p:nvPr>
            <p:ph type="sldNum" sz="quarter" idx="12"/>
          </p:nvPr>
        </p:nvSpPr>
        <p:spPr/>
        <p:txBody>
          <a:bodyPr/>
          <a:lstStyle/>
          <a:p>
            <a:fld id="{C263D6C4-4840-40CC-AC84-17E24B3B7BDE}" type="slidenum">
              <a:rPr lang="en-US" noProof="0" smtClean="0"/>
              <a:pPr/>
              <a:t>14</a:t>
            </a:fld>
            <a:endParaRPr lang="en-US" noProof="0" dirty="0"/>
          </a:p>
        </p:txBody>
      </p:sp>
      <p:pic>
        <p:nvPicPr>
          <p:cNvPr id="10" name="Picture 9">
            <a:extLst>
              <a:ext uri="{FF2B5EF4-FFF2-40B4-BE49-F238E27FC236}">
                <a16:creationId xmlns:a16="http://schemas.microsoft.com/office/drawing/2014/main" id="{C78225A0-5EB1-ED8E-D8E8-CABF6F1829C2}"/>
              </a:ext>
            </a:extLst>
          </p:cNvPr>
          <p:cNvPicPr>
            <a:picLocks noChangeAspect="1"/>
          </p:cNvPicPr>
          <p:nvPr/>
        </p:nvPicPr>
        <p:blipFill>
          <a:blip r:embed="rId3"/>
          <a:stretch>
            <a:fillRect/>
          </a:stretch>
        </p:blipFill>
        <p:spPr>
          <a:xfrm>
            <a:off x="1360776" y="1412875"/>
            <a:ext cx="9096375" cy="5267325"/>
          </a:xfrm>
          <a:prstGeom prst="rect">
            <a:avLst/>
          </a:prstGeom>
        </p:spPr>
      </p:pic>
    </p:spTree>
    <p:extLst>
      <p:ext uri="{BB962C8B-B14F-4D97-AF65-F5344CB8AC3E}">
        <p14:creationId xmlns:p14="http://schemas.microsoft.com/office/powerpoint/2010/main" val="34440858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5254-4880-7DD9-7C76-72F58C72C208}"/>
              </a:ext>
            </a:extLst>
          </p:cNvPr>
          <p:cNvSpPr>
            <a:spLocks noGrp="1"/>
          </p:cNvSpPr>
          <p:nvPr>
            <p:ph type="title"/>
          </p:nvPr>
        </p:nvSpPr>
        <p:spPr>
          <a:xfrm>
            <a:off x="444500" y="542925"/>
            <a:ext cx="11214100" cy="535531"/>
          </a:xfrm>
        </p:spPr>
        <p:txBody>
          <a:bodyPr/>
          <a:lstStyle/>
          <a:p>
            <a:r>
              <a:rPr lang="en-US" dirty="0"/>
              <a:t>Assessment Rate Comparison</a:t>
            </a:r>
          </a:p>
        </p:txBody>
      </p:sp>
      <p:sp>
        <p:nvSpPr>
          <p:cNvPr id="3" name="Slide Number Placeholder 2">
            <a:extLst>
              <a:ext uri="{FF2B5EF4-FFF2-40B4-BE49-F238E27FC236}">
                <a16:creationId xmlns:a16="http://schemas.microsoft.com/office/drawing/2014/main" id="{50773285-A6BB-3315-A903-BAC52E2EB675}"/>
              </a:ext>
            </a:extLst>
          </p:cNvPr>
          <p:cNvSpPr>
            <a:spLocks noGrp="1"/>
          </p:cNvSpPr>
          <p:nvPr>
            <p:ph type="sldNum" sz="quarter" idx="12"/>
          </p:nvPr>
        </p:nvSpPr>
        <p:spPr/>
        <p:txBody>
          <a:bodyPr/>
          <a:lstStyle/>
          <a:p>
            <a:fld id="{C263D6C4-4840-40CC-AC84-17E24B3B7BDE}" type="slidenum">
              <a:rPr lang="en-US" noProof="0" smtClean="0"/>
              <a:pPr/>
              <a:t>15</a:t>
            </a:fld>
            <a:endParaRPr lang="en-US" noProof="0" dirty="0"/>
          </a:p>
        </p:txBody>
      </p:sp>
      <p:sp>
        <p:nvSpPr>
          <p:cNvPr id="4" name="Content Placeholder 3">
            <a:extLst>
              <a:ext uri="{FF2B5EF4-FFF2-40B4-BE49-F238E27FC236}">
                <a16:creationId xmlns:a16="http://schemas.microsoft.com/office/drawing/2014/main" id="{0960A289-C031-78D2-597A-A756CFD1F18C}"/>
              </a:ext>
            </a:extLst>
          </p:cNvPr>
          <p:cNvSpPr>
            <a:spLocks noGrp="1"/>
          </p:cNvSpPr>
          <p:nvPr>
            <p:ph idx="1"/>
          </p:nvPr>
        </p:nvSpPr>
        <p:spPr>
          <a:xfrm>
            <a:off x="443365" y="1825625"/>
            <a:ext cx="11329535" cy="4351338"/>
          </a:xfrm>
        </p:spPr>
        <p:txBody>
          <a:bodyPr>
            <a:normAutofit/>
          </a:bodyPr>
          <a:lstStyle/>
          <a:p>
            <a:pPr marL="0" indent="0">
              <a:buNone/>
            </a:pPr>
            <a:r>
              <a:rPr lang="en-US" dirty="0"/>
              <a:t>				Fiscal Year 2027 				</a:t>
            </a:r>
          </a:p>
          <a:p>
            <a:pPr marL="0" indent="0">
              <a:buNone/>
            </a:pPr>
            <a:r>
              <a:rPr lang="en-US" dirty="0"/>
              <a:t>	               General Fund			</a:t>
            </a:r>
          </a:p>
          <a:p>
            <a:r>
              <a:rPr lang="en-US" u="sng" dirty="0"/>
              <a:t>Desc	FY 2026	FY 2027	Dollar </a:t>
            </a:r>
            <a:r>
              <a:rPr lang="en-US" u="sng" dirty="0" err="1"/>
              <a:t>Chg</a:t>
            </a:r>
            <a:r>
              <a:rPr lang="en-US" u="sng" dirty="0"/>
              <a:t>	   Capital Assessment</a:t>
            </a:r>
            <a:r>
              <a:rPr lang="en-US" dirty="0"/>
              <a:t>	</a:t>
            </a:r>
          </a:p>
          <a:p>
            <a:r>
              <a:rPr lang="en-US" dirty="0"/>
              <a:t>SF - 30’	177.38	468.29	291.91	$   724.05</a:t>
            </a:r>
          </a:p>
          <a:p>
            <a:r>
              <a:rPr lang="en-US" dirty="0"/>
              <a:t>SF - 40’	177.38	468.29	291.91	$   708.80 - $1,177.09</a:t>
            </a:r>
          </a:p>
          <a:p>
            <a:r>
              <a:rPr lang="en-US" dirty="0"/>
              <a:t>SF - 50’	177.38	468.29	291.91	$   855.29 - $1,324.28</a:t>
            </a:r>
          </a:p>
          <a:p>
            <a:r>
              <a:rPr lang="en-US" dirty="0"/>
              <a:t>SF - 60’ 	177.38	468.29	291.91	$1,063.19 - $1,531.48</a:t>
            </a:r>
          </a:p>
          <a:p>
            <a:r>
              <a:rPr lang="en-US" dirty="0"/>
              <a:t>SF - 70’	177.38	468.29	291.91	$1,240.39 - $1,708.68 </a:t>
            </a:r>
          </a:p>
        </p:txBody>
      </p:sp>
    </p:spTree>
    <p:extLst>
      <p:ext uri="{BB962C8B-B14F-4D97-AF65-F5344CB8AC3E}">
        <p14:creationId xmlns:p14="http://schemas.microsoft.com/office/powerpoint/2010/main" val="3218849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547DA-BE14-5588-968F-9765B7C0208F}"/>
              </a:ext>
            </a:extLst>
          </p:cNvPr>
          <p:cNvSpPr>
            <a:spLocks noGrp="1"/>
          </p:cNvSpPr>
          <p:nvPr>
            <p:ph type="title"/>
          </p:nvPr>
        </p:nvSpPr>
        <p:spPr>
          <a:xfrm>
            <a:off x="444499" y="542925"/>
            <a:ext cx="11375465" cy="978729"/>
          </a:xfrm>
        </p:spPr>
        <p:txBody>
          <a:bodyPr/>
          <a:lstStyle/>
          <a:p>
            <a:pPr algn="just"/>
            <a:r>
              <a:rPr lang="en-US" dirty="0"/>
              <a:t>ARTISAN LAKES </a:t>
            </a:r>
            <a:r>
              <a:rPr lang="en-US" dirty="0" err="1"/>
              <a:t>CDD</a:t>
            </a:r>
            <a:r>
              <a:rPr lang="en-US" dirty="0"/>
              <a:t> COMPARISON OF MAILED NOTICE OF ASSESSMENTS AND MANATEE COUNTY TRIM NOTICE</a:t>
            </a:r>
          </a:p>
        </p:txBody>
      </p:sp>
      <p:sp>
        <p:nvSpPr>
          <p:cNvPr id="3" name="Slide Number Placeholder 2">
            <a:extLst>
              <a:ext uri="{FF2B5EF4-FFF2-40B4-BE49-F238E27FC236}">
                <a16:creationId xmlns:a16="http://schemas.microsoft.com/office/drawing/2014/main" id="{5E1F25C5-77CC-61DF-265E-8B8C86DE6F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pic>
        <p:nvPicPr>
          <p:cNvPr id="6" name="Picture 5">
            <a:extLst>
              <a:ext uri="{FF2B5EF4-FFF2-40B4-BE49-F238E27FC236}">
                <a16:creationId xmlns:a16="http://schemas.microsoft.com/office/drawing/2014/main" id="{CA2B259B-09B2-2CAB-118F-8C0DA3B8CE48}"/>
              </a:ext>
            </a:extLst>
          </p:cNvPr>
          <p:cNvPicPr>
            <a:picLocks noChangeAspect="1"/>
          </p:cNvPicPr>
          <p:nvPr/>
        </p:nvPicPr>
        <p:blipFill>
          <a:blip r:embed="rId2"/>
          <a:stretch>
            <a:fillRect/>
          </a:stretch>
        </p:blipFill>
        <p:spPr>
          <a:xfrm>
            <a:off x="1600200" y="1658620"/>
            <a:ext cx="4079975" cy="5021580"/>
          </a:xfrm>
          <a:prstGeom prst="rect">
            <a:avLst/>
          </a:prstGeom>
        </p:spPr>
      </p:pic>
      <p:pic>
        <p:nvPicPr>
          <p:cNvPr id="8" name="Picture 7">
            <a:extLst>
              <a:ext uri="{FF2B5EF4-FFF2-40B4-BE49-F238E27FC236}">
                <a16:creationId xmlns:a16="http://schemas.microsoft.com/office/drawing/2014/main" id="{BCEF5535-98E2-F6E2-EE5C-F3A438C96679}"/>
              </a:ext>
            </a:extLst>
          </p:cNvPr>
          <p:cNvPicPr>
            <a:picLocks noChangeAspect="1"/>
          </p:cNvPicPr>
          <p:nvPr/>
        </p:nvPicPr>
        <p:blipFill>
          <a:blip r:embed="rId3"/>
          <a:stretch>
            <a:fillRect/>
          </a:stretch>
        </p:blipFill>
        <p:spPr>
          <a:xfrm>
            <a:off x="6229350" y="1658620"/>
            <a:ext cx="4079975" cy="5021580"/>
          </a:xfrm>
          <a:prstGeom prst="rect">
            <a:avLst/>
          </a:prstGeom>
        </p:spPr>
      </p:pic>
    </p:spTree>
    <p:extLst>
      <p:ext uri="{BB962C8B-B14F-4D97-AF65-F5344CB8AC3E}">
        <p14:creationId xmlns:p14="http://schemas.microsoft.com/office/powerpoint/2010/main" val="2485943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347BA-B533-28C2-215D-4FE535F5EA7F}"/>
              </a:ext>
            </a:extLst>
          </p:cNvPr>
          <p:cNvSpPr>
            <a:spLocks noGrp="1"/>
          </p:cNvSpPr>
          <p:nvPr>
            <p:ph type="title"/>
          </p:nvPr>
        </p:nvSpPr>
        <p:spPr/>
        <p:txBody>
          <a:bodyPr/>
          <a:lstStyle/>
          <a:p>
            <a:r>
              <a:rPr lang="en-US" dirty="0"/>
              <a:t>ASSESSMENT RATE AND FINAL COMMENTS</a:t>
            </a:r>
          </a:p>
        </p:txBody>
      </p:sp>
      <p:sp>
        <p:nvSpPr>
          <p:cNvPr id="3" name="Slide Number Placeholder 2">
            <a:extLst>
              <a:ext uri="{FF2B5EF4-FFF2-40B4-BE49-F238E27FC236}">
                <a16:creationId xmlns:a16="http://schemas.microsoft.com/office/drawing/2014/main" id="{7E8A32A6-99AE-09EA-54CC-F945DF6BDF97}"/>
              </a:ext>
            </a:extLst>
          </p:cNvPr>
          <p:cNvSpPr>
            <a:spLocks noGrp="1"/>
          </p:cNvSpPr>
          <p:nvPr>
            <p:ph type="sldNum" sz="quarter" idx="12"/>
          </p:nvPr>
        </p:nvSpPr>
        <p:spPr/>
        <p:txBody>
          <a:bodyPr/>
          <a:lstStyle/>
          <a:p>
            <a:fld id="{C263D6C4-4840-40CC-AC84-17E24B3B7BDE}" type="slidenum">
              <a:rPr lang="en-US" noProof="0" smtClean="0"/>
              <a:pPr/>
              <a:t>17</a:t>
            </a:fld>
            <a:endParaRPr lang="en-US" noProof="0" dirty="0"/>
          </a:p>
        </p:txBody>
      </p:sp>
      <p:sp>
        <p:nvSpPr>
          <p:cNvPr id="4" name="Content Placeholder 3">
            <a:extLst>
              <a:ext uri="{FF2B5EF4-FFF2-40B4-BE49-F238E27FC236}">
                <a16:creationId xmlns:a16="http://schemas.microsoft.com/office/drawing/2014/main" id="{9F72048D-BAA9-3C02-B807-299B21EB3933}"/>
              </a:ext>
            </a:extLst>
          </p:cNvPr>
          <p:cNvSpPr>
            <a:spLocks noGrp="1"/>
          </p:cNvSpPr>
          <p:nvPr>
            <p:ph idx="1"/>
          </p:nvPr>
        </p:nvSpPr>
        <p:spPr/>
        <p:txBody>
          <a:bodyPr/>
          <a:lstStyle/>
          <a:p>
            <a:r>
              <a:rPr lang="en-US" dirty="0"/>
              <a:t>THE CAP RATE </a:t>
            </a:r>
            <a:r>
              <a:rPr lang="en-US"/>
              <a:t>IS $561.98</a:t>
            </a:r>
            <a:endParaRPr lang="en-US" dirty="0"/>
          </a:p>
          <a:p>
            <a:r>
              <a:rPr lang="en-US" dirty="0"/>
              <a:t>NO INCREASE ABOVE THE CAP RATE WITHOUT MAILED NOTICE TO ALL PROPERY OWNERS AND A PUBLIC HEARING.</a:t>
            </a:r>
          </a:p>
          <a:p>
            <a:r>
              <a:rPr lang="en-US" dirty="0"/>
              <a:t>PUBLIC HEARING EVERY YEAR  TO ADOPT THE BUDGET &amp; ASSESSMENT RATES.</a:t>
            </a:r>
          </a:p>
          <a:p>
            <a:r>
              <a:rPr lang="en-US" dirty="0"/>
              <a:t>PUBLIC HEARING PUBLISHED ON THE WEB SITE &amp; IN NEWSPAPER </a:t>
            </a:r>
            <a:r>
              <a:rPr lang="en-US" b="1" dirty="0">
                <a:hlinkClick r:id="rId2">
                  <a:extLst>
                    <a:ext uri="{A12FA001-AC4F-418D-AE19-62706E023703}">
                      <ahyp:hlinkClr xmlns:ahyp="http://schemas.microsoft.com/office/drawing/2018/hyperlinkcolor" val="tx"/>
                    </a:ext>
                  </a:extLst>
                </a:hlinkClick>
              </a:rPr>
              <a:t>WWW.ARTISANLAKESCDD.ORG</a:t>
            </a:r>
            <a:r>
              <a:rPr lang="en-US" b="1" dirty="0"/>
              <a:t> </a:t>
            </a:r>
            <a:r>
              <a:rPr lang="en-US" dirty="0"/>
              <a:t>THE DATE, TIME AND LOCATION.</a:t>
            </a:r>
          </a:p>
          <a:p>
            <a:r>
              <a:rPr lang="en-US" dirty="0"/>
              <a:t>DISTRICT WEB SITE – WWW.ARTISANLAKESCDD.ORG</a:t>
            </a:r>
          </a:p>
        </p:txBody>
      </p:sp>
    </p:spTree>
    <p:extLst>
      <p:ext uri="{BB962C8B-B14F-4D97-AF65-F5344CB8AC3E}">
        <p14:creationId xmlns:p14="http://schemas.microsoft.com/office/powerpoint/2010/main" val="1585490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A382A-25AA-5791-F811-B18F5FEBF50A}"/>
              </a:ext>
            </a:extLst>
          </p:cNvPr>
          <p:cNvSpPr>
            <a:spLocks noGrp="1"/>
          </p:cNvSpPr>
          <p:nvPr>
            <p:ph type="title"/>
          </p:nvPr>
        </p:nvSpPr>
        <p:spPr/>
        <p:txBody>
          <a:bodyPr/>
          <a:lstStyle/>
          <a:p>
            <a:r>
              <a:rPr lang="en-US" dirty="0"/>
              <a:t>INTRODUCTIONS</a:t>
            </a:r>
          </a:p>
        </p:txBody>
      </p:sp>
      <p:sp>
        <p:nvSpPr>
          <p:cNvPr id="3" name="Slide Number Placeholder 2">
            <a:extLst>
              <a:ext uri="{FF2B5EF4-FFF2-40B4-BE49-F238E27FC236}">
                <a16:creationId xmlns:a16="http://schemas.microsoft.com/office/drawing/2014/main" id="{1B3B412E-FD88-AD03-38B6-CC6D1B6B4854}"/>
              </a:ext>
            </a:extLst>
          </p:cNvPr>
          <p:cNvSpPr>
            <a:spLocks noGrp="1"/>
          </p:cNvSpPr>
          <p:nvPr>
            <p:ph type="sldNum" sz="quarter" idx="12"/>
          </p:nvPr>
        </p:nvSpPr>
        <p:spPr/>
        <p:txBody>
          <a:bodyPr/>
          <a:lstStyle/>
          <a:p>
            <a:fld id="{C263D6C4-4840-40CC-AC84-17E24B3B7BDE}" type="slidenum">
              <a:rPr lang="en-US" noProof="0" smtClean="0"/>
              <a:pPr/>
              <a:t>2</a:t>
            </a:fld>
            <a:endParaRPr lang="en-US" noProof="0" dirty="0"/>
          </a:p>
        </p:txBody>
      </p:sp>
      <p:sp>
        <p:nvSpPr>
          <p:cNvPr id="4" name="Text Placeholder 3">
            <a:extLst>
              <a:ext uri="{FF2B5EF4-FFF2-40B4-BE49-F238E27FC236}">
                <a16:creationId xmlns:a16="http://schemas.microsoft.com/office/drawing/2014/main" id="{1ACE8F87-D3FA-3C06-A5A1-5B39461EBF21}"/>
              </a:ext>
            </a:extLst>
          </p:cNvPr>
          <p:cNvSpPr>
            <a:spLocks noGrp="1"/>
          </p:cNvSpPr>
          <p:nvPr>
            <p:ph type="body" sz="quarter" idx="13"/>
          </p:nvPr>
        </p:nvSpPr>
        <p:spPr>
          <a:xfrm>
            <a:off x="444499" y="1625385"/>
            <a:ext cx="8540881" cy="4093243"/>
          </a:xfrm>
        </p:spPr>
        <p:txBody>
          <a:bodyPr/>
          <a:lstStyle/>
          <a:p>
            <a:r>
              <a:rPr lang="en-US" dirty="0"/>
              <a:t>District Manager – Vivian Carvalho &amp; James Ward, PFM Management Services, LLC</a:t>
            </a:r>
          </a:p>
          <a:p>
            <a:r>
              <a:rPr lang="en-US" dirty="0"/>
              <a:t>District Legal Counsel – Jere Earlywine with </a:t>
            </a:r>
            <a:r>
              <a:rPr lang="en-US" dirty="0" err="1"/>
              <a:t>Kutakrock</a:t>
            </a:r>
            <a:endParaRPr lang="en-US" dirty="0"/>
          </a:p>
          <a:p>
            <a:r>
              <a:rPr lang="en-US" dirty="0"/>
              <a:t>District Engineer – Atwell Engineering</a:t>
            </a:r>
          </a:p>
          <a:p>
            <a:r>
              <a:rPr lang="en-US" dirty="0"/>
              <a:t>District Board of Supervisors</a:t>
            </a:r>
          </a:p>
          <a:p>
            <a:pPr lvl="1"/>
            <a:r>
              <a:rPr lang="en-US" dirty="0"/>
              <a:t>Peter Latessa – Chairman</a:t>
            </a:r>
          </a:p>
          <a:p>
            <a:pPr lvl="1"/>
            <a:r>
              <a:rPr lang="en-US" dirty="0"/>
              <a:t>Tom Carpenter – Vice Chairperson </a:t>
            </a:r>
          </a:p>
          <a:p>
            <a:pPr lvl="1"/>
            <a:r>
              <a:rPr lang="en-US" dirty="0"/>
              <a:t>Debbie Reynolds – Assistant Secretary </a:t>
            </a:r>
          </a:p>
          <a:p>
            <a:pPr lvl="1"/>
            <a:r>
              <a:rPr lang="en-US" dirty="0"/>
              <a:t>Matt Moore – Assistant Secretary </a:t>
            </a:r>
          </a:p>
          <a:p>
            <a:pPr lvl="1"/>
            <a:r>
              <a:rPr lang="en-US" dirty="0"/>
              <a:t>Kris Guillou – Assistant Secretary </a:t>
            </a:r>
          </a:p>
          <a:p>
            <a:endParaRPr lang="en-US" dirty="0"/>
          </a:p>
        </p:txBody>
      </p:sp>
    </p:spTree>
    <p:extLst>
      <p:ext uri="{BB962C8B-B14F-4D97-AF65-F5344CB8AC3E}">
        <p14:creationId xmlns:p14="http://schemas.microsoft.com/office/powerpoint/2010/main" val="1812568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5A622-D196-A0A9-7D42-10E851B61988}"/>
              </a:ext>
            </a:extLst>
          </p:cNvPr>
          <p:cNvSpPr>
            <a:spLocks noGrp="1"/>
          </p:cNvSpPr>
          <p:nvPr>
            <p:ph type="title"/>
          </p:nvPr>
        </p:nvSpPr>
        <p:spPr/>
        <p:txBody>
          <a:bodyPr/>
          <a:lstStyle/>
          <a:p>
            <a:r>
              <a:rPr lang="en-US" dirty="0"/>
              <a:t>BOARD STRUCTURE</a:t>
            </a:r>
          </a:p>
        </p:txBody>
      </p:sp>
      <p:sp>
        <p:nvSpPr>
          <p:cNvPr id="3" name="Slide Number Placeholder 2">
            <a:extLst>
              <a:ext uri="{FF2B5EF4-FFF2-40B4-BE49-F238E27FC236}">
                <a16:creationId xmlns:a16="http://schemas.microsoft.com/office/drawing/2014/main" id="{989F657A-36C8-C083-0771-D2C0F3A763BD}"/>
              </a:ext>
            </a:extLst>
          </p:cNvPr>
          <p:cNvSpPr>
            <a:spLocks noGrp="1"/>
          </p:cNvSpPr>
          <p:nvPr>
            <p:ph type="sldNum" sz="quarter" idx="12"/>
          </p:nvPr>
        </p:nvSpPr>
        <p:spPr/>
        <p:txBody>
          <a:bodyPr/>
          <a:lstStyle/>
          <a:p>
            <a:fld id="{C263D6C4-4840-40CC-AC84-17E24B3B7BDE}" type="slidenum">
              <a:rPr lang="en-US" noProof="0" smtClean="0"/>
              <a:pPr/>
              <a:t>3</a:t>
            </a:fld>
            <a:endParaRPr lang="en-US" noProof="0" dirty="0"/>
          </a:p>
        </p:txBody>
      </p:sp>
      <p:sp>
        <p:nvSpPr>
          <p:cNvPr id="4" name="Text Placeholder 3">
            <a:extLst>
              <a:ext uri="{FF2B5EF4-FFF2-40B4-BE49-F238E27FC236}">
                <a16:creationId xmlns:a16="http://schemas.microsoft.com/office/drawing/2014/main" id="{1F4CCC99-FEE7-E8F9-8363-65F82BE724DB}"/>
              </a:ext>
            </a:extLst>
          </p:cNvPr>
          <p:cNvSpPr>
            <a:spLocks noGrp="1"/>
          </p:cNvSpPr>
          <p:nvPr>
            <p:ph type="body" sz="quarter" idx="13"/>
          </p:nvPr>
        </p:nvSpPr>
        <p:spPr>
          <a:xfrm>
            <a:off x="444500" y="1633549"/>
            <a:ext cx="6718300" cy="4093243"/>
          </a:xfrm>
        </p:spPr>
        <p:txBody>
          <a:bodyPr/>
          <a:lstStyle/>
          <a:p>
            <a:r>
              <a:rPr lang="en-US" dirty="0"/>
              <a:t>Resident Elected Board of Supervisors</a:t>
            </a:r>
          </a:p>
          <a:p>
            <a:pPr lvl="1" algn="just"/>
            <a:r>
              <a:rPr lang="en-US" dirty="0"/>
              <a:t>The are five (5) seats on the Board, each elected for four (4) year terms. </a:t>
            </a:r>
          </a:p>
          <a:p>
            <a:pPr lvl="1" algn="just"/>
            <a:r>
              <a:rPr lang="en-US" dirty="0"/>
              <a:t>Elections are held in even numbered years, at the same time elected officials in the State are elected on the November ballot, which is the first Tuesday in November.  Qualification  in person by law is the third week of April of even numbered years before the November Election.</a:t>
            </a:r>
          </a:p>
          <a:p>
            <a:pPr lvl="1" algn="just"/>
            <a:r>
              <a:rPr lang="en-US" dirty="0"/>
              <a:t>Elections of Board Members are staggered – Three Members are up for election, then two years later two (2) members are up for election.</a:t>
            </a:r>
          </a:p>
          <a:p>
            <a:pPr lvl="1" algn="just"/>
            <a:r>
              <a:rPr lang="en-US" dirty="0"/>
              <a:t>In 2026, there are two (2) seats up for election, one person qualified to run for each seat.</a:t>
            </a:r>
          </a:p>
          <a:p>
            <a:pPr lvl="1" algn="just"/>
            <a:r>
              <a:rPr lang="en-US" dirty="0"/>
              <a:t>Qualification Requirements:  A person who is a resident of the State, resides within the District and is registered to vote in Manatee County.</a:t>
            </a:r>
          </a:p>
        </p:txBody>
      </p:sp>
    </p:spTree>
    <p:extLst>
      <p:ext uri="{BB962C8B-B14F-4D97-AF65-F5344CB8AC3E}">
        <p14:creationId xmlns:p14="http://schemas.microsoft.com/office/powerpoint/2010/main" val="337404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p:txBody>
          <a:bodyPr/>
          <a:lstStyle/>
          <a:p>
            <a:r>
              <a:rPr lang="en-US" dirty="0"/>
              <a:t>BUDGET TIMELINE AND BUDGET PROCESS</a:t>
            </a:r>
          </a:p>
        </p:txBody>
      </p:sp>
      <p:sp>
        <p:nvSpPr>
          <p:cNvPr id="10" name="Text Placeholder 9">
            <a:extLst>
              <a:ext uri="{FF2B5EF4-FFF2-40B4-BE49-F238E27FC236}">
                <a16:creationId xmlns:a16="http://schemas.microsoft.com/office/drawing/2014/main" id="{EF2BC084-E6DB-4DE7-B309-042A85EBA700}"/>
              </a:ext>
            </a:extLst>
          </p:cNvPr>
          <p:cNvSpPr>
            <a:spLocks noGrp="1"/>
          </p:cNvSpPr>
          <p:nvPr>
            <p:ph type="body" sz="quarter" idx="13"/>
          </p:nvPr>
        </p:nvSpPr>
        <p:spPr>
          <a:xfrm>
            <a:off x="444499" y="1625385"/>
            <a:ext cx="9210139" cy="4203915"/>
          </a:xfrm>
        </p:spPr>
        <p:txBody>
          <a:bodyPr/>
          <a:lstStyle/>
          <a:p>
            <a:pPr algn="just"/>
            <a:r>
              <a:rPr lang="en-US" dirty="0"/>
              <a:t>UPCOMING FISCAL YEAR – OCTOBER 1, 2026 THROUGH SEPTEMBER 30, 2027.</a:t>
            </a:r>
          </a:p>
          <a:p>
            <a:pPr algn="just"/>
            <a:r>
              <a:rPr lang="en-US" dirty="0"/>
              <a:t>THE DISTRICT’S FISCAL YEAR IS SET BY STATE LAW.</a:t>
            </a:r>
          </a:p>
          <a:p>
            <a:pPr algn="just"/>
            <a:r>
              <a:rPr lang="en-US" dirty="0"/>
              <a:t>THE PUBLIC HEARING DATE IS ALSO SET BY STATE LAW IN THE SUMMER MONTHS OF EACH YEAR.</a:t>
            </a:r>
          </a:p>
          <a:p>
            <a:pPr algn="just"/>
            <a:r>
              <a:rPr lang="en-US" dirty="0"/>
              <a:t>BUDGET IS SUBMITTED TO THE BOARD OF SUPERVISOR’S IN THE FIRST QUARTER OF EACH YEAR, WHICH BEGINS THE REVIEW PROCESS. THIS COVERS THE OPERATIONS AND DEBT BUDGETS OF THE DISTRICT</a:t>
            </a:r>
          </a:p>
          <a:p>
            <a:pPr algn="just"/>
            <a:r>
              <a:rPr lang="en-US" dirty="0"/>
              <a:t>THE DEBT SERVICE (CAPITAL ASSESSMENT AMOUNT) DOES NOT CHANGE ON YOUR TAX BILL.</a:t>
            </a:r>
          </a:p>
          <a:p>
            <a:pPr algn="just"/>
            <a:r>
              <a:rPr lang="en-US" dirty="0"/>
              <a:t>MARCH-JULY -  THE BOARD OF SUPERVISORS REVIEWS THE BUDGET AND THEN APPROVES THE PROPOSED BUDGET AND SETS A PUBLIC HEARING.</a:t>
            </a:r>
          </a:p>
          <a:p>
            <a:pPr algn="just"/>
            <a:r>
              <a:rPr lang="en-US" dirty="0"/>
              <a:t>SEPTEMBER 11, 2025 IS PUBLIC HEARING DATE – BOARD MUST APPROVE THE BUDGET - ASSESSMENTS PLACED ON TAX BILLS THAT OWNERS WILL RECEIVE IN NOVEMBER, 2026</a:t>
            </a:r>
          </a:p>
          <a:p>
            <a:pPr marL="0" indent="0">
              <a:buNone/>
            </a:pPr>
            <a:endParaRPr lang="en-US" dirty="0"/>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fld id="{C263D6C4-4840-40CC-AC84-17E24B3B7BDE}" type="slidenum">
              <a:rPr lang="en-US" smtClean="0"/>
              <a:pPr/>
              <a:t>4</a:t>
            </a:fld>
            <a:endParaRPr lang="en-US" dirty="0"/>
          </a:p>
        </p:txBody>
      </p:sp>
    </p:spTree>
    <p:extLst>
      <p:ext uri="{BB962C8B-B14F-4D97-AF65-F5344CB8AC3E}">
        <p14:creationId xmlns:p14="http://schemas.microsoft.com/office/powerpoint/2010/main" val="373348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02D39-3760-3AB9-9C2B-5B35799CA2FF}"/>
              </a:ext>
            </a:extLst>
          </p:cNvPr>
          <p:cNvSpPr>
            <a:spLocks noGrp="1"/>
          </p:cNvSpPr>
          <p:nvPr>
            <p:ph type="title"/>
          </p:nvPr>
        </p:nvSpPr>
        <p:spPr/>
        <p:txBody>
          <a:bodyPr/>
          <a:lstStyle/>
          <a:p>
            <a:r>
              <a:rPr lang="en-US" dirty="0"/>
              <a:t>PUBLIC HEARING AGENDA FORMAT</a:t>
            </a:r>
          </a:p>
        </p:txBody>
      </p:sp>
      <p:sp>
        <p:nvSpPr>
          <p:cNvPr id="3" name="Slide Number Placeholder 2">
            <a:extLst>
              <a:ext uri="{FF2B5EF4-FFF2-40B4-BE49-F238E27FC236}">
                <a16:creationId xmlns:a16="http://schemas.microsoft.com/office/drawing/2014/main" id="{FC9FB836-C5FB-A67F-24A1-701E4D9A7CA8}"/>
              </a:ext>
            </a:extLst>
          </p:cNvPr>
          <p:cNvSpPr>
            <a:spLocks noGrp="1"/>
          </p:cNvSpPr>
          <p:nvPr>
            <p:ph type="sldNum" sz="quarter" idx="12"/>
          </p:nvPr>
        </p:nvSpPr>
        <p:spPr/>
        <p:txBody>
          <a:bodyPr/>
          <a:lstStyle/>
          <a:p>
            <a:fld id="{C263D6C4-4840-40CC-AC84-17E24B3B7BDE}" type="slidenum">
              <a:rPr lang="en-US" noProof="0" smtClean="0"/>
              <a:pPr/>
              <a:t>5</a:t>
            </a:fld>
            <a:endParaRPr lang="en-US" noProof="0" dirty="0"/>
          </a:p>
        </p:txBody>
      </p:sp>
      <p:sp>
        <p:nvSpPr>
          <p:cNvPr id="4" name="Text Placeholder 3">
            <a:extLst>
              <a:ext uri="{FF2B5EF4-FFF2-40B4-BE49-F238E27FC236}">
                <a16:creationId xmlns:a16="http://schemas.microsoft.com/office/drawing/2014/main" id="{BE7D78A5-1713-F18E-9382-2C3ECC7FBF1B}"/>
              </a:ext>
            </a:extLst>
          </p:cNvPr>
          <p:cNvSpPr>
            <a:spLocks noGrp="1"/>
          </p:cNvSpPr>
          <p:nvPr>
            <p:ph type="body" sz="quarter" idx="13"/>
          </p:nvPr>
        </p:nvSpPr>
        <p:spPr>
          <a:xfrm>
            <a:off x="444499" y="1625385"/>
            <a:ext cx="8592623" cy="4305152"/>
          </a:xfrm>
        </p:spPr>
        <p:txBody>
          <a:bodyPr/>
          <a:lstStyle/>
          <a:p>
            <a:r>
              <a:rPr lang="en-US" dirty="0"/>
              <a:t>BUDGET REVIEW :  BOARD OF SUPERVISORS AND STAFF WILL REVIEW THE BUDGET FOR THE MEMBER OF THE PUBLIC AFTER WHICH THEIR WILL BE A PUBLIC COMMENT PERIOD.</a:t>
            </a:r>
          </a:p>
          <a:p>
            <a:r>
              <a:rPr lang="en-US" dirty="0"/>
              <a:t>PUBLIC COMMENT PERIOD;</a:t>
            </a:r>
          </a:p>
          <a:p>
            <a:pPr lvl="1" algn="just"/>
            <a:r>
              <a:rPr lang="en-US" dirty="0"/>
              <a:t>RESIDENTS ARE PROVIDED TIME TO ASK QUESTIONS RELATED TO THE BUDGET. </a:t>
            </a:r>
          </a:p>
          <a:p>
            <a:pPr lvl="1" algn="just"/>
            <a:r>
              <a:rPr lang="en-US" dirty="0"/>
              <a:t>WE ASK THAT RESIDENTS LIMIT TIME TO THREE (3) MINITUES FOR QUESTIONS TO ALLOW TIME FOR ALL MEMBERS TIME TO ASK QUESTIONS. </a:t>
            </a:r>
          </a:p>
          <a:p>
            <a:pPr lvl="1" algn="just"/>
            <a:r>
              <a:rPr lang="en-US" dirty="0"/>
              <a:t>PLEASE LIMIT QUESTIONS TO ONLY THE BUDGET – THE BOARD WILL ANSWER ALL OTHER QUESTIONS DURING THE PUBLIC COMMENT SECTION AT THE END OF THE AGENDA. </a:t>
            </a:r>
          </a:p>
          <a:p>
            <a:pPr lvl="1" algn="just"/>
            <a:r>
              <a:rPr lang="en-US" dirty="0"/>
              <a:t>PLEASE DIRECT ALL COMMENTS TO THE CHAIR/VICE CHAIR WHO WILL ASSIGN QUESTIONS TO THE APPROPRIATE PROFESSIONAL.</a:t>
            </a:r>
          </a:p>
          <a:p>
            <a:pPr lvl="1" algn="just"/>
            <a:r>
              <a:rPr lang="en-US" dirty="0"/>
              <a:t>PLEASE BE COURTEOUS AND PROFESSIONAL AT ALL TIMES.</a:t>
            </a:r>
          </a:p>
        </p:txBody>
      </p:sp>
    </p:spTree>
    <p:extLst>
      <p:ext uri="{BB962C8B-B14F-4D97-AF65-F5344CB8AC3E}">
        <p14:creationId xmlns:p14="http://schemas.microsoft.com/office/powerpoint/2010/main" val="3461742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a:lstStyle/>
          <a:p>
            <a:r>
              <a:rPr lang="en-US" dirty="0"/>
              <a:t>ARTISAN LAKES CDD MAPS</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sp>
        <p:nvSpPr>
          <p:cNvPr id="22" name="Caption HOA Landscape"/>
          <p:cNvSpPr txBox="1"/>
          <p:nvPr/>
        </p:nvSpPr>
        <p:spPr>
          <a:xfrm>
            <a:off x="828625" y="4949125"/>
            <a:ext cx="2651594" cy="260000"/>
          </a:xfrm>
          <a:prstGeom prst="rect">
            <a:avLst/>
          </a:prstGeom>
          <a:noFill/>
        </p:spPr>
        <p:txBody>
          <a:bodyPr wrap="square" lIns="0" tIns="0" rIns="0" bIns="0" anchor="b">
            <a:noAutofit/>
          </a:bodyPr>
          <a:lstStyle/>
          <a:p>
            <a:pPr algn="ctr"/>
            <a:r>
              <a:rPr lang="en-US" sz="1200" b="1" dirty="0">
                <a:solidFill>
                  <a:srgbClr val="FFFFFF"/>
                </a:solidFill>
                <a:latin typeface="Arial"/>
              </a:rPr>
              <a:t>LANDSCAPE – HOA MAINTAINED</a:t>
            </a:r>
          </a:p>
        </p:txBody>
      </p:sp>
      <p:sp>
        <p:nvSpPr>
          <p:cNvPr id="23" name="Caption Lake Maintenance"/>
          <p:cNvSpPr txBox="1"/>
          <p:nvPr/>
        </p:nvSpPr>
        <p:spPr>
          <a:xfrm>
            <a:off x="4570498" y="5746059"/>
            <a:ext cx="2844512" cy="260000"/>
          </a:xfrm>
          <a:prstGeom prst="rect">
            <a:avLst/>
          </a:prstGeom>
          <a:noFill/>
        </p:spPr>
        <p:txBody>
          <a:bodyPr wrap="square" lIns="0" tIns="0" rIns="0" bIns="0" anchor="b">
            <a:noAutofit/>
          </a:bodyPr>
          <a:lstStyle/>
          <a:p>
            <a:pPr algn="ctr"/>
            <a:r>
              <a:rPr lang="en-US" sz="1200" b="1" dirty="0">
                <a:solidFill>
                  <a:srgbClr val="FFFFFF"/>
                </a:solidFill>
                <a:latin typeface="Arial"/>
              </a:rPr>
              <a:t>LAKE MAINTENANCE</a:t>
            </a:r>
          </a:p>
        </p:txBody>
      </p:sp>
      <p:sp>
        <p:nvSpPr>
          <p:cNvPr id="24" name="Caption Preserves Maintenance"/>
          <p:cNvSpPr txBox="1"/>
          <p:nvPr/>
        </p:nvSpPr>
        <p:spPr>
          <a:xfrm>
            <a:off x="8698794" y="3429000"/>
            <a:ext cx="2858086" cy="365125"/>
          </a:xfrm>
          <a:prstGeom prst="rect">
            <a:avLst/>
          </a:prstGeom>
          <a:noFill/>
        </p:spPr>
        <p:txBody>
          <a:bodyPr wrap="square" lIns="0" tIns="0" rIns="0" bIns="0" anchor="b">
            <a:noAutofit/>
          </a:bodyPr>
          <a:lstStyle/>
          <a:p>
            <a:pPr algn="ctr"/>
            <a:r>
              <a:rPr lang="en-US" sz="1200" b="1" dirty="0">
                <a:solidFill>
                  <a:srgbClr val="FFFFFF"/>
                </a:solidFill>
                <a:latin typeface="Arial"/>
              </a:rPr>
              <a:t>PRESERVES MAINTENANCE</a:t>
            </a:r>
          </a:p>
        </p:txBody>
      </p:sp>
      <p:pic>
        <p:nvPicPr>
          <p:cNvPr id="25" name="Picture HOA Landscape"/>
          <p:cNvPicPr>
            <a:picLocks noChangeAspect="1"/>
          </p:cNvPicPr>
          <p:nvPr/>
        </p:nvPicPr>
        <p:blipFill>
          <a:blip r:embed="rId2"/>
          <a:stretch>
            <a:fillRect/>
          </a:stretch>
        </p:blipFill>
        <p:spPr>
          <a:xfrm>
            <a:off x="144755" y="1235417"/>
            <a:ext cx="4286839" cy="3556746"/>
          </a:xfrm>
          <a:prstGeom prst="rect">
            <a:avLst/>
          </a:prstGeom>
          <a:ln w="9525">
            <a:solidFill>
              <a:srgbClr val="FFFFFF"/>
            </a:solidFill>
          </a:ln>
        </p:spPr>
      </p:pic>
      <p:pic>
        <p:nvPicPr>
          <p:cNvPr id="26" name="Picture Lake Maintenance"/>
          <p:cNvPicPr>
            <a:picLocks noChangeAspect="1"/>
          </p:cNvPicPr>
          <p:nvPr/>
        </p:nvPicPr>
        <p:blipFill>
          <a:blip r:embed="rId3"/>
          <a:stretch>
            <a:fillRect/>
          </a:stretch>
        </p:blipFill>
        <p:spPr>
          <a:xfrm>
            <a:off x="3693389" y="2189313"/>
            <a:ext cx="4598730" cy="3556746"/>
          </a:xfrm>
          <a:prstGeom prst="rect">
            <a:avLst/>
          </a:prstGeom>
          <a:ln w="9525">
            <a:solidFill>
              <a:srgbClr val="FFFFFF"/>
            </a:solidFill>
          </a:ln>
        </p:spPr>
      </p:pic>
      <p:pic>
        <p:nvPicPr>
          <p:cNvPr id="27" name="Picture Preserves Maintenance"/>
          <p:cNvPicPr>
            <a:picLocks noChangeAspect="1"/>
          </p:cNvPicPr>
          <p:nvPr/>
        </p:nvPicPr>
        <p:blipFill>
          <a:blip r:embed="rId4"/>
          <a:stretch>
            <a:fillRect/>
          </a:stretch>
        </p:blipFill>
        <p:spPr>
          <a:xfrm>
            <a:off x="8083474" y="206364"/>
            <a:ext cx="3963771" cy="3051097"/>
          </a:xfrm>
          <a:prstGeom prst="rect">
            <a:avLst/>
          </a:prstGeom>
          <a:ln w="9525">
            <a:solidFill>
              <a:srgbClr val="FFFFFF"/>
            </a:solidFill>
          </a:ln>
        </p:spPr>
      </p:pic>
    </p:spTree>
    <p:extLst>
      <p:ext uri="{BB962C8B-B14F-4D97-AF65-F5344CB8AC3E}">
        <p14:creationId xmlns:p14="http://schemas.microsoft.com/office/powerpoint/2010/main" val="46628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75C19A-1AAE-476A-A316-A2CF92D763D3}"/>
              </a:ext>
            </a:extLst>
          </p:cNvPr>
          <p:cNvSpPr>
            <a:spLocks noGrp="1"/>
          </p:cNvSpPr>
          <p:nvPr>
            <p:ph type="title"/>
          </p:nvPr>
        </p:nvSpPr>
        <p:spPr>
          <a:xfrm>
            <a:off x="444500" y="542925"/>
            <a:ext cx="11214100" cy="535531"/>
          </a:xfrm>
        </p:spPr>
        <p:txBody>
          <a:bodyPr/>
          <a:lstStyle/>
          <a:p>
            <a:r>
              <a:rPr lang="en-US" dirty="0"/>
              <a:t>ARTISAN LAKES MAPS</a:t>
            </a:r>
          </a:p>
        </p:txBody>
      </p:sp>
      <p:sp>
        <p:nvSpPr>
          <p:cNvPr id="2" name="Slide Number Placeholder 1">
            <a:extLst>
              <a:ext uri="{FF2B5EF4-FFF2-40B4-BE49-F238E27FC236}">
                <a16:creationId xmlns:a16="http://schemas.microsoft.com/office/drawing/2014/main" id="{BE9800F6-D571-48C4-8466-12AA1ADB65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63D6C4-4840-40CC-AC84-17E24B3B7BDE}" type="slidenum">
              <a:rPr kumimoji="0" lang="en-US" sz="1000" b="0" i="0" u="none" strike="noStrike" kern="1200" cap="none" spc="0" normalizeH="0" baseline="0" noProof="0" smtClean="0">
                <a:ln>
                  <a:noFill/>
                </a:ln>
                <a:solidFill>
                  <a:srgbClr val="FFFFFF"/>
                </a:solidFill>
                <a:effectLst/>
                <a:uLnTx/>
                <a:uFillTx/>
                <a:latin typeface="Trade Gothic LT Pro" panose="020B05030403030200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dirty="0">
              <a:ln>
                <a:noFill/>
              </a:ln>
              <a:solidFill>
                <a:srgbClr val="FFFFFF"/>
              </a:solidFill>
              <a:effectLst/>
              <a:uLnTx/>
              <a:uFillTx/>
              <a:latin typeface="Trade Gothic LT Pro" panose="020B0503040303020004" pitchFamily="34" charset="0"/>
              <a:ea typeface="+mn-ea"/>
              <a:cs typeface="+mn-cs"/>
            </a:endParaRPr>
          </a:p>
        </p:txBody>
      </p:sp>
      <p:sp>
        <p:nvSpPr>
          <p:cNvPr id="22" name="Caption OM Exhibit"/>
          <p:cNvSpPr txBox="1"/>
          <p:nvPr/>
        </p:nvSpPr>
        <p:spPr>
          <a:xfrm>
            <a:off x="2536166" y="966158"/>
            <a:ext cx="5779698" cy="465827"/>
          </a:xfrm>
          <a:prstGeom prst="rect">
            <a:avLst/>
          </a:prstGeom>
          <a:noFill/>
        </p:spPr>
        <p:txBody>
          <a:bodyPr wrap="square" lIns="0" tIns="0" rIns="0" bIns="0" anchor="b">
            <a:noAutofit/>
          </a:bodyPr>
          <a:lstStyle/>
          <a:p>
            <a:pPr algn="ctr"/>
            <a:r>
              <a:rPr lang="en-US" sz="1200" b="1" dirty="0">
                <a:solidFill>
                  <a:srgbClr val="FFFFFF"/>
                </a:solidFill>
                <a:latin typeface="Arial"/>
              </a:rPr>
              <a:t>	DRAINAGE / STORMWATER MANAGEMENT EXHIBIT</a:t>
            </a:r>
          </a:p>
        </p:txBody>
      </p:sp>
      <p:pic>
        <p:nvPicPr>
          <p:cNvPr id="23" name="Picture OM Exhibit"/>
          <p:cNvPicPr>
            <a:picLocks noChangeAspect="1"/>
          </p:cNvPicPr>
          <p:nvPr/>
        </p:nvPicPr>
        <p:blipFill>
          <a:blip r:embed="rId2"/>
          <a:stretch>
            <a:fillRect/>
          </a:stretch>
        </p:blipFill>
        <p:spPr>
          <a:xfrm>
            <a:off x="1457864" y="1551531"/>
            <a:ext cx="9057736" cy="5128669"/>
          </a:xfrm>
          <a:prstGeom prst="rect">
            <a:avLst/>
          </a:prstGeom>
          <a:ln w="9525">
            <a:solidFill>
              <a:srgbClr val="FFFFFF"/>
            </a:solidFill>
          </a:ln>
        </p:spPr>
      </p:pic>
    </p:spTree>
    <p:extLst>
      <p:ext uri="{BB962C8B-B14F-4D97-AF65-F5344CB8AC3E}">
        <p14:creationId xmlns:p14="http://schemas.microsoft.com/office/powerpoint/2010/main" val="1408927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13A1C-C1D5-BF53-8D42-360AC2757EEA}"/>
              </a:ext>
            </a:extLst>
          </p:cNvPr>
          <p:cNvSpPr>
            <a:spLocks noGrp="1"/>
          </p:cNvSpPr>
          <p:nvPr>
            <p:ph type="title"/>
          </p:nvPr>
        </p:nvSpPr>
        <p:spPr/>
        <p:txBody>
          <a:bodyPr/>
          <a:lstStyle/>
          <a:p>
            <a:r>
              <a:rPr lang="en-US" dirty="0"/>
              <a:t>ARTISAN LAKES AND ARTISAN LAKES EAST </a:t>
            </a:r>
            <a:r>
              <a:rPr lang="en-US" dirty="0" err="1"/>
              <a:t>CDD</a:t>
            </a:r>
            <a:r>
              <a:rPr lang="en-US" dirty="0"/>
              <a:t> MAPS</a:t>
            </a:r>
          </a:p>
        </p:txBody>
      </p:sp>
      <p:sp>
        <p:nvSpPr>
          <p:cNvPr id="3" name="Slide Number Placeholder 2">
            <a:extLst>
              <a:ext uri="{FF2B5EF4-FFF2-40B4-BE49-F238E27FC236}">
                <a16:creationId xmlns:a16="http://schemas.microsoft.com/office/drawing/2014/main" id="{287870F4-7317-8CA8-E59B-897725BAC067}"/>
              </a:ext>
            </a:extLst>
          </p:cNvPr>
          <p:cNvSpPr>
            <a:spLocks noGrp="1"/>
          </p:cNvSpPr>
          <p:nvPr>
            <p:ph type="sldNum" sz="quarter" idx="12"/>
          </p:nvPr>
        </p:nvSpPr>
        <p:spPr/>
        <p:txBody>
          <a:bodyPr/>
          <a:lstStyle/>
          <a:p>
            <a:fld id="{C263D6C4-4840-40CC-AC84-17E24B3B7BDE}" type="slidenum">
              <a:rPr lang="en-US" noProof="0" smtClean="0"/>
              <a:pPr/>
              <a:t>8</a:t>
            </a:fld>
            <a:endParaRPr lang="en-US" noProof="0" dirty="0"/>
          </a:p>
        </p:txBody>
      </p:sp>
      <p:sp>
        <p:nvSpPr>
          <p:cNvPr id="4" name="Text Placeholder 3">
            <a:extLst>
              <a:ext uri="{FF2B5EF4-FFF2-40B4-BE49-F238E27FC236}">
                <a16:creationId xmlns:a16="http://schemas.microsoft.com/office/drawing/2014/main" id="{1D88CFF5-E6B5-C7A2-CEC4-F0B45ADAA5D4}"/>
              </a:ext>
            </a:extLst>
          </p:cNvPr>
          <p:cNvSpPr>
            <a:spLocks noGrp="1"/>
          </p:cNvSpPr>
          <p:nvPr>
            <p:ph type="body" sz="quarter" idx="13"/>
          </p:nvPr>
        </p:nvSpPr>
        <p:spPr/>
        <p:txBody>
          <a:bodyPr/>
          <a:lstStyle/>
          <a:p>
            <a:r>
              <a:rPr lang="en-US" dirty="0"/>
              <a:t>PONDS </a:t>
            </a:r>
          </a:p>
          <a:p>
            <a:r>
              <a:rPr lang="en-US" dirty="0"/>
              <a:t>WETLANDS</a:t>
            </a:r>
          </a:p>
          <a:p>
            <a:endParaRPr lang="en-US" dirty="0"/>
          </a:p>
        </p:txBody>
      </p:sp>
      <p:pic>
        <p:nvPicPr>
          <p:cNvPr id="8" name="Picture 7">
            <a:extLst>
              <a:ext uri="{FF2B5EF4-FFF2-40B4-BE49-F238E27FC236}">
                <a16:creationId xmlns:a16="http://schemas.microsoft.com/office/drawing/2014/main" id="{C8EFEDB0-E830-0580-A663-CFC7F64063F9}"/>
              </a:ext>
            </a:extLst>
          </p:cNvPr>
          <p:cNvPicPr>
            <a:picLocks noChangeAspect="1"/>
          </p:cNvPicPr>
          <p:nvPr/>
        </p:nvPicPr>
        <p:blipFill>
          <a:blip r:embed="rId2"/>
          <a:srcRect l="4926" t="10489" r="3819" b="8808"/>
          <a:stretch>
            <a:fillRect/>
          </a:stretch>
        </p:blipFill>
        <p:spPr>
          <a:xfrm>
            <a:off x="444500" y="2599319"/>
            <a:ext cx="5705042" cy="3898318"/>
          </a:xfrm>
          <a:prstGeom prst="rect">
            <a:avLst/>
          </a:prstGeom>
        </p:spPr>
      </p:pic>
      <p:pic>
        <p:nvPicPr>
          <p:cNvPr id="10" name="Picture 9">
            <a:extLst>
              <a:ext uri="{FF2B5EF4-FFF2-40B4-BE49-F238E27FC236}">
                <a16:creationId xmlns:a16="http://schemas.microsoft.com/office/drawing/2014/main" id="{ED54B2A7-C217-5993-7F23-E9CAF93223E8}"/>
              </a:ext>
            </a:extLst>
          </p:cNvPr>
          <p:cNvPicPr>
            <a:picLocks noChangeAspect="1"/>
          </p:cNvPicPr>
          <p:nvPr/>
        </p:nvPicPr>
        <p:blipFill>
          <a:blip r:embed="rId3"/>
          <a:srcRect l="4593" t="10000" r="3627" b="10556"/>
          <a:stretch>
            <a:fillRect/>
          </a:stretch>
        </p:blipFill>
        <p:spPr>
          <a:xfrm>
            <a:off x="6286500" y="1139372"/>
            <a:ext cx="5624507" cy="3762828"/>
          </a:xfrm>
          <a:prstGeom prst="rect">
            <a:avLst/>
          </a:prstGeom>
        </p:spPr>
      </p:pic>
    </p:spTree>
    <p:extLst>
      <p:ext uri="{BB962C8B-B14F-4D97-AF65-F5344CB8AC3E}">
        <p14:creationId xmlns:p14="http://schemas.microsoft.com/office/powerpoint/2010/main" val="2674694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5E3981-F0D7-482C-A8E0-6A57700BECA7}"/>
              </a:ext>
            </a:extLst>
          </p:cNvPr>
          <p:cNvSpPr>
            <a:spLocks noGrp="1"/>
          </p:cNvSpPr>
          <p:nvPr>
            <p:ph type="title"/>
          </p:nvPr>
        </p:nvSpPr>
        <p:spPr/>
        <p:txBody>
          <a:bodyPr/>
          <a:lstStyle/>
          <a:p>
            <a:r>
              <a:rPr lang="en-US" dirty="0"/>
              <a:t>CHALLENGES AND OPPORTUNITIES</a:t>
            </a:r>
          </a:p>
        </p:txBody>
      </p:sp>
      <p:sp>
        <p:nvSpPr>
          <p:cNvPr id="2" name="Slide Number Placeholder 1">
            <a:extLst>
              <a:ext uri="{FF2B5EF4-FFF2-40B4-BE49-F238E27FC236}">
                <a16:creationId xmlns:a16="http://schemas.microsoft.com/office/drawing/2014/main" id="{520FC4EE-F318-4344-9E3C-B950ADB63865}"/>
              </a:ext>
            </a:extLst>
          </p:cNvPr>
          <p:cNvSpPr>
            <a:spLocks noGrp="1"/>
          </p:cNvSpPr>
          <p:nvPr>
            <p:ph type="sldNum" sz="quarter" idx="12"/>
          </p:nvPr>
        </p:nvSpPr>
        <p:spPr/>
        <p:txBody>
          <a:bodyPr/>
          <a:lstStyle/>
          <a:p>
            <a:fld id="{C263D6C4-4840-40CC-AC84-17E24B3B7BDE}" type="slidenum">
              <a:rPr lang="en-US" smtClean="0"/>
              <a:pPr/>
              <a:t>9</a:t>
            </a:fld>
            <a:endParaRPr lang="en-US" dirty="0"/>
          </a:p>
        </p:txBody>
      </p:sp>
      <p:sp>
        <p:nvSpPr>
          <p:cNvPr id="7" name="Text Placeholder 6">
            <a:extLst>
              <a:ext uri="{FF2B5EF4-FFF2-40B4-BE49-F238E27FC236}">
                <a16:creationId xmlns:a16="http://schemas.microsoft.com/office/drawing/2014/main" id="{B74126B4-1E6C-4FFF-9282-40E18A85A07F}"/>
              </a:ext>
            </a:extLst>
          </p:cNvPr>
          <p:cNvSpPr>
            <a:spLocks noGrp="1"/>
          </p:cNvSpPr>
          <p:nvPr>
            <p:ph type="body" sz="quarter" idx="1"/>
          </p:nvPr>
        </p:nvSpPr>
        <p:spPr/>
        <p:txBody>
          <a:bodyPr/>
          <a:lstStyle/>
          <a:p>
            <a:r>
              <a:rPr lang="en-US" dirty="0"/>
              <a:t>CHALLENGES</a:t>
            </a:r>
          </a:p>
        </p:txBody>
      </p:sp>
      <p:sp>
        <p:nvSpPr>
          <p:cNvPr id="5" name="Text Placeholder 4">
            <a:extLst>
              <a:ext uri="{FF2B5EF4-FFF2-40B4-BE49-F238E27FC236}">
                <a16:creationId xmlns:a16="http://schemas.microsoft.com/office/drawing/2014/main" id="{E0C87788-476B-4620-8002-A5C1177AD6C1}"/>
              </a:ext>
            </a:extLst>
          </p:cNvPr>
          <p:cNvSpPr>
            <a:spLocks noGrp="1"/>
          </p:cNvSpPr>
          <p:nvPr>
            <p:ph type="body" sz="quarter" idx="3"/>
          </p:nvPr>
        </p:nvSpPr>
        <p:spPr/>
        <p:txBody>
          <a:bodyPr/>
          <a:lstStyle/>
          <a:p>
            <a:r>
              <a:rPr lang="en-US" dirty="0"/>
              <a:t>OPPORTUNITIES</a:t>
            </a:r>
          </a:p>
        </p:txBody>
      </p:sp>
      <p:sp>
        <p:nvSpPr>
          <p:cNvPr id="8" name="Text Placeholder 7">
            <a:extLst>
              <a:ext uri="{FF2B5EF4-FFF2-40B4-BE49-F238E27FC236}">
                <a16:creationId xmlns:a16="http://schemas.microsoft.com/office/drawing/2014/main" id="{47DC4E62-1A34-4F98-A451-214F1808519C}"/>
              </a:ext>
            </a:extLst>
          </p:cNvPr>
          <p:cNvSpPr>
            <a:spLocks noGrp="1"/>
          </p:cNvSpPr>
          <p:nvPr>
            <p:ph type="body" sz="quarter" idx="2"/>
          </p:nvPr>
        </p:nvSpPr>
        <p:spPr/>
        <p:txBody>
          <a:bodyPr/>
          <a:lstStyle/>
          <a:p>
            <a:pPr algn="just"/>
            <a:r>
              <a:rPr lang="en-US" dirty="0"/>
              <a:t>EVALUATING ASSETS IN FY 2027 TO PRESERVE AND ENHANCE THE LONG-TERM FUNCTIONALITY OF THE WATER MANAGEMENT SYSTEM. </a:t>
            </a:r>
          </a:p>
          <a:p>
            <a:pPr algn="just"/>
            <a:r>
              <a:rPr lang="en-US" dirty="0"/>
              <a:t>INSURING CORRECT SCOPE OF SERVICES FOR MAINTENANCE.</a:t>
            </a:r>
          </a:p>
          <a:p>
            <a:pPr algn="just"/>
            <a:r>
              <a:rPr lang="en-US" dirty="0"/>
              <a:t>INSURING COMPLIANCE WITH REGULATORY PERMITS.</a:t>
            </a:r>
          </a:p>
          <a:p>
            <a:pPr algn="just"/>
            <a:r>
              <a:rPr lang="en-US" dirty="0"/>
              <a:t>DEFINING SERVICE LEVELS AS GROWTH OCCURS</a:t>
            </a:r>
          </a:p>
          <a:p>
            <a:endParaRPr lang="en-US" dirty="0"/>
          </a:p>
          <a:p>
            <a:endParaRPr lang="en-US" dirty="0"/>
          </a:p>
          <a:p>
            <a:endParaRPr lang="en-US" dirty="0"/>
          </a:p>
        </p:txBody>
      </p:sp>
      <p:sp>
        <p:nvSpPr>
          <p:cNvPr id="6" name="Text Placeholder 5">
            <a:extLst>
              <a:ext uri="{FF2B5EF4-FFF2-40B4-BE49-F238E27FC236}">
                <a16:creationId xmlns:a16="http://schemas.microsoft.com/office/drawing/2014/main" id="{000A9570-5EF6-4AFB-9FCA-7C8998E3FEB1}"/>
              </a:ext>
            </a:extLst>
          </p:cNvPr>
          <p:cNvSpPr>
            <a:spLocks noGrp="1"/>
          </p:cNvSpPr>
          <p:nvPr>
            <p:ph type="body" sz="quarter" idx="4"/>
          </p:nvPr>
        </p:nvSpPr>
        <p:spPr/>
        <p:txBody>
          <a:bodyPr/>
          <a:lstStyle/>
          <a:p>
            <a:pPr algn="just"/>
            <a:r>
              <a:rPr lang="en-US" dirty="0"/>
              <a:t>DEVELOPMENT OF LONG TERM BUDGET PLAN.</a:t>
            </a:r>
          </a:p>
          <a:p>
            <a:pPr algn="just"/>
            <a:r>
              <a:rPr lang="en-US" dirty="0"/>
              <a:t>STABILIZE ASSESSMENT RATE TO MINIMIZE INCREASES</a:t>
            </a:r>
          </a:p>
          <a:p>
            <a:pPr algn="just"/>
            <a:r>
              <a:rPr lang="en-US" dirty="0"/>
              <a:t>INVESTING IN OUR COMMUNITIES SERVICE DELIVERY REQUIREMENTS TO MEET REGULATORY REQUIRMENTS AND COMMUNITY STANDARDS.</a:t>
            </a:r>
          </a:p>
          <a:p>
            <a:endParaRPr lang="en-US" dirty="0"/>
          </a:p>
        </p:txBody>
      </p:sp>
    </p:spTree>
    <p:extLst>
      <p:ext uri="{BB962C8B-B14F-4D97-AF65-F5344CB8AC3E}">
        <p14:creationId xmlns:p14="http://schemas.microsoft.com/office/powerpoint/2010/main" val="360727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Custom 12">
      <a:dk1>
        <a:srgbClr val="000000"/>
      </a:dk1>
      <a:lt1>
        <a:srgbClr val="FFFFFF"/>
      </a:lt1>
      <a:dk2>
        <a:srgbClr val="6D6E71"/>
      </a:dk2>
      <a:lt2>
        <a:srgbClr val="58595B"/>
      </a:lt2>
      <a:accent1>
        <a:srgbClr val="0065A4"/>
      </a:accent1>
      <a:accent2>
        <a:srgbClr val="47C3D3"/>
      </a:accent2>
      <a:accent3>
        <a:srgbClr val="8F2D63"/>
      </a:accent3>
      <a:accent4>
        <a:srgbClr val="1A6871"/>
      </a:accent4>
      <a:accent5>
        <a:srgbClr val="0C4360"/>
      </a:accent5>
      <a:accent6>
        <a:srgbClr val="F47735"/>
      </a:accent6>
      <a:hlink>
        <a:srgbClr val="00559A"/>
      </a:hlink>
      <a:folHlink>
        <a:srgbClr val="595851"/>
      </a:folHlink>
    </a:clrScheme>
    <a:fontScheme name="Custom 3">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6687569_Modern blue presentation_AAS_v5" id="{C7B59113-CD15-4341-96CA-86E715D5BE98}" vid="{5A8FDAEB-3DF3-4B3C-A708-49813F8D6F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26E0C9-B2AA-42E6-97B6-E1B7D9EAF129}">
  <ds:schemaRefs>
    <ds:schemaRef ds:uri="http://schemas.microsoft.com/sharepoint/v3/contenttype/forms"/>
  </ds:schemaRefs>
</ds:datastoreItem>
</file>

<file path=customXml/itemProps2.xml><?xml version="1.0" encoding="utf-8"?>
<ds:datastoreItem xmlns:ds="http://schemas.openxmlformats.org/officeDocument/2006/customXml" ds:itemID="{F5757914-1161-4661-9696-421FD6935CDD}">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16c05727-aa75-4e4a-9b5f-8a80a1165891"/>
    <ds:schemaRef ds:uri="http://purl.org/dc/dcmitype/"/>
    <ds:schemaRef ds:uri="http://schemas.microsoft.com/office/infopath/2007/PartnerControls"/>
    <ds:schemaRef ds:uri="71af3243-3dd4-4a8d-8c0d-dd76da1f02a5"/>
    <ds:schemaRef ds:uri="http://www.w3.org/XML/1998/namespace"/>
    <ds:schemaRef ds:uri="http://purl.org/dc/terms/"/>
  </ds:schemaRefs>
</ds:datastoreItem>
</file>

<file path=customXml/itemProps3.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Modern blue presentation</Template>
  <TotalTime>9196</TotalTime>
  <Words>1297</Words>
  <Application>Microsoft Office PowerPoint</Application>
  <PresentationFormat>Widescreen</PresentationFormat>
  <Paragraphs>243</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Trade Gothic LT Pro</vt:lpstr>
      <vt:lpstr>Trebuchet MS</vt:lpstr>
      <vt:lpstr>Office Theme</vt:lpstr>
      <vt:lpstr>GENERAL OPERATIONS BUDGET</vt:lpstr>
      <vt:lpstr>INTRODUCTIONS</vt:lpstr>
      <vt:lpstr>BOARD STRUCTURE</vt:lpstr>
      <vt:lpstr>BUDGET TIMELINE AND BUDGET PROCESS</vt:lpstr>
      <vt:lpstr>PUBLIC HEARING AGENDA FORMAT</vt:lpstr>
      <vt:lpstr>ARTISAN LAKES CDD MAPS</vt:lpstr>
      <vt:lpstr>ARTISAN LAKES MAPS</vt:lpstr>
      <vt:lpstr>ARTISAN LAKES AND ARTISAN LAKES EAST CDD MAPS</vt:lpstr>
      <vt:lpstr>CHALLENGES AND OPPORTUNITIES</vt:lpstr>
      <vt:lpstr>COMPONENTS OF BUDGET</vt:lpstr>
      <vt:lpstr>PowerPoint Presentation</vt:lpstr>
      <vt:lpstr>COMPONENTS OF BUDGET</vt:lpstr>
      <vt:lpstr>COMPONENTS OF BUDGET </vt:lpstr>
      <vt:lpstr>BUDGET SUMMARY OF OPERATIONS</vt:lpstr>
      <vt:lpstr>Assessment Rate Comparison</vt:lpstr>
      <vt:lpstr>ARTISAN LAKES CDD COMPARISON OF MAILED NOTICE OF ASSESSMENTS AND MANATEE COUNTY TRIM NOTICE</vt:lpstr>
      <vt:lpstr>ASSESSMENT RATE AND FINAL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BUDGET</dc:title>
  <dc:creator>James Ward</dc:creator>
  <cp:lastModifiedBy>James Ward [C]</cp:lastModifiedBy>
  <cp:revision>36</cp:revision>
  <cp:lastPrinted>2023-12-05T17:21:32Z</cp:lastPrinted>
  <dcterms:created xsi:type="dcterms:W3CDTF">2022-05-20T18:21:29Z</dcterms:created>
  <dcterms:modified xsi:type="dcterms:W3CDTF">2026-09-14T16:14:43Z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